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98" r:id="rId3"/>
    <p:sldId id="275" r:id="rId4"/>
    <p:sldId id="303" r:id="rId5"/>
    <p:sldId id="282" r:id="rId6"/>
    <p:sldId id="304" r:id="rId7"/>
    <p:sldId id="283" r:id="rId8"/>
    <p:sldId id="305" r:id="rId9"/>
    <p:sldId id="295" r:id="rId10"/>
    <p:sldId id="308" r:id="rId11"/>
    <p:sldId id="291" r:id="rId12"/>
    <p:sldId id="307" r:id="rId13"/>
    <p:sldId id="292" r:id="rId14"/>
    <p:sldId id="309" r:id="rId15"/>
    <p:sldId id="293" r:id="rId16"/>
    <p:sldId id="310" r:id="rId17"/>
    <p:sldId id="294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258" r:id="rId29"/>
  </p:sldIdLst>
  <p:sldSz cx="12192000" cy="6858000"/>
  <p:notesSz cx="7053263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3713"/>
    <a:srgbClr val="C5541B"/>
    <a:srgbClr val="CB591C"/>
    <a:srgbClr val="F47920"/>
    <a:srgbClr val="B74919"/>
    <a:srgbClr val="5C250D"/>
    <a:srgbClr val="195869"/>
    <a:srgbClr val="466221"/>
    <a:srgbClr val="0E4D3C"/>
    <a:srgbClr val="0E3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90" d="100"/>
          <a:sy n="90" d="100"/>
        </p:scale>
        <p:origin x="4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0193C110-31E3-4638-BBED-54F3E95D9A68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4F9C5829-DC8C-4C9C-92D1-1CECAE696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20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E650-FFE4-4A49-A802-F446C9291D6C}" type="datetime1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11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5E209-F09F-4731-B6EF-A59B61EF029B}" type="datetime1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5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7B05-BE99-48FB-BCDC-9DCEED366E3E}" type="datetime1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22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F2559C1-CC43-4E00-A47D-373BDF683C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7" b="10899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34F55AC-293A-4DAB-97CC-CB00188638E9}"/>
              </a:ext>
            </a:extLst>
          </p:cNvPr>
          <p:cNvSpPr/>
          <p:nvPr userDrawn="1"/>
        </p:nvSpPr>
        <p:spPr>
          <a:xfrm>
            <a:off x="-1" y="-8263"/>
            <a:ext cx="12192000" cy="686626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F5536A-57F0-42AB-BE6C-BCC48B8BFEED}"/>
              </a:ext>
            </a:extLst>
          </p:cNvPr>
          <p:cNvSpPr/>
          <p:nvPr userDrawn="1"/>
        </p:nvSpPr>
        <p:spPr>
          <a:xfrm>
            <a:off x="0" y="6237069"/>
            <a:ext cx="12192000" cy="620930"/>
          </a:xfrm>
          <a:prstGeom prst="rect">
            <a:avLst/>
          </a:prstGeom>
          <a:gradFill flip="none" rotWithShape="1">
            <a:gsLst>
              <a:gs pos="0">
                <a:srgbClr val="B74919"/>
              </a:gs>
              <a:gs pos="100000">
                <a:srgbClr val="F4792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DE3E-2A23-4EC8-8051-C1D25DDF6403}" type="datetime1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  <a:latin typeface="ThaiSans Neue" panose="02000000000000000000" pitchFamily="2" charset="-34"/>
                <a:cs typeface="ThaiSans Neue" panose="02000000000000000000" pitchFamily="2" charset="-34"/>
              </a:defRPr>
            </a:lvl1pPr>
          </a:lstStyle>
          <a:p>
            <a:fld id="{2DD44919-0B7A-4C65-84BE-BF68D95D99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9F3E9B-17BD-4921-BAE9-D3FFB5574C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" y="6337910"/>
            <a:ext cx="603359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29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B019-8BBC-4DE6-BBF6-A72E6E1640E7}" type="datetime1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59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39985-1582-49DE-AC3B-6683E3B5160F}" type="datetime1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76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B60D8-7E0D-44BD-99E5-3404913609B4}" type="datetime1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60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1A66-F16B-4043-B1B2-553AC3612F7F}" type="datetime1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3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D162-F9AF-494A-9A4B-F678D520F04D}" type="datetime1">
              <a:rPr lang="en-US" smtClean="0"/>
              <a:t>5/17/2023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9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2B2CE-0CFA-4BC5-BAC8-E3A9E5EAD348}" type="datetime1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2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954E-3CE5-4D0B-B49E-AB0518934960}" type="datetime1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16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H SarabunPSK" panose="020B0500040200020003" pitchFamily="34" charset="-34"/>
                <a:cs typeface="+mj-cs"/>
              </a:defRPr>
            </a:lvl1pPr>
          </a:lstStyle>
          <a:p>
            <a:fld id="{BE86659B-47EE-4EB5-9C6C-E221D40F4BE1}" type="datetime1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H SarabunPSK" panose="020B0500040200020003" pitchFamily="34" charset="-34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164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defRPr>
            </a:lvl1pPr>
          </a:lstStyle>
          <a:p>
            <a:fld id="{2DD44919-0B7A-4C65-84BE-BF68D95D99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65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H SarabunPSK" panose="020B0500040200020003" pitchFamily="34" charset="-34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H SarabunPSK" panose="020B0500040200020003" pitchFamily="34" charset="-34"/>
          <a:ea typeface="+mn-ea"/>
          <a:cs typeface="+mj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H SarabunPSK" panose="020B0500040200020003" pitchFamily="34" charset="-34"/>
          <a:ea typeface="+mn-ea"/>
          <a:cs typeface="+mj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H SarabunPSK" panose="020B0500040200020003" pitchFamily="34" charset="-34"/>
          <a:ea typeface="+mn-ea"/>
          <a:cs typeface="+mj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SarabunPSK" panose="020B0500040200020003" pitchFamily="34" charset="-34"/>
          <a:ea typeface="+mn-ea"/>
          <a:cs typeface="+mj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SarabunPSK" panose="020B0500040200020003" pitchFamily="34" charset="-34"/>
          <a:ea typeface="+mn-ea"/>
          <a:cs typeface="+mj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29E2BA7-120E-4D35-AB98-5D7370E01B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0"/>
            <a:ext cx="12192000" cy="686766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1458788-2574-4FE6-AC3B-BC56F2A3535D}"/>
              </a:ext>
            </a:extLst>
          </p:cNvPr>
          <p:cNvSpPr/>
          <p:nvPr/>
        </p:nvSpPr>
        <p:spPr>
          <a:xfrm>
            <a:off x="0" y="9664"/>
            <a:ext cx="12192000" cy="6858000"/>
          </a:xfrm>
          <a:prstGeom prst="rect">
            <a:avLst/>
          </a:prstGeom>
          <a:gradFill>
            <a:gsLst>
              <a:gs pos="0">
                <a:srgbClr val="F47920">
                  <a:alpha val="70000"/>
                </a:srgbClr>
              </a:gs>
              <a:gs pos="100000">
                <a:srgbClr val="CB591C">
                  <a:alpha val="9000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0EA69-11BE-480A-A596-55D471C35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7776" y="1905567"/>
            <a:ext cx="10216433" cy="2779063"/>
          </a:xfrm>
        </p:spPr>
        <p:txBody>
          <a:bodyPr>
            <a:normAutofit/>
          </a:bodyPr>
          <a:lstStyle/>
          <a:p>
            <a:r>
              <a:rPr lang="th-TH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รายงานความก้าวหน้าโครงการ</a:t>
            </a:r>
            <a:br>
              <a:rPr lang="th-TH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พัฒนาอำเภอ ตำบล ขับขี่จักรยานยนต์ปลอดภัย ภาคเหนือตอนล่าง </a:t>
            </a:r>
            <a:endParaRPr lang="en-US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6E2CE73-D48A-4D4A-9684-CAAA03066BE2}"/>
              </a:ext>
            </a:extLst>
          </p:cNvPr>
          <p:cNvSpPr txBox="1">
            <a:spLocks/>
          </p:cNvSpPr>
          <p:nvPr/>
        </p:nvSpPr>
        <p:spPr>
          <a:xfrm>
            <a:off x="-7" y="4164579"/>
            <a:ext cx="12192001" cy="535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haiSans Neue" panose="02000000000000000000" pitchFamily="2" charset="-34"/>
                <a:ea typeface="+mn-ea"/>
                <a:cs typeface="ThaiSans Neue" panose="02000000000000000000" pitchFamily="2" charset="-34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haiSans Neue" panose="02000000000000000000" pitchFamily="2" charset="-34"/>
                <a:ea typeface="+mn-ea"/>
                <a:cs typeface="ThaiSans Neue" panose="02000000000000000000" pitchFamily="2" charset="-34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haiSans Neue" panose="02000000000000000000" pitchFamily="2" charset="-34"/>
                <a:ea typeface="+mn-ea"/>
                <a:cs typeface="ThaiSans Neue" panose="02000000000000000000" pitchFamily="2" charset="-34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haiSans Neue" panose="02000000000000000000" pitchFamily="2" charset="-34"/>
                <a:ea typeface="+mn-ea"/>
                <a:cs typeface="ThaiSans Neue" panose="02000000000000000000" pitchFamily="2" charset="-34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haiSans Neue" panose="02000000000000000000" pitchFamily="2" charset="-34"/>
                <a:ea typeface="+mn-ea"/>
                <a:cs typeface="ThaiSans Neue" panose="02000000000000000000" pitchFamily="2" charset="-34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971800" algn="ctr"/>
                <a:tab pos="5943600" algn="r"/>
              </a:tabLst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922D78-408F-4C1A-82F4-9A9CAD29D7C1}"/>
              </a:ext>
            </a:extLst>
          </p:cNvPr>
          <p:cNvSpPr/>
          <p:nvPr/>
        </p:nvSpPr>
        <p:spPr>
          <a:xfrm>
            <a:off x="3691414" y="5641289"/>
            <a:ext cx="4913560" cy="31629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คณะผลิตกรรมการเกษตร มหาวิทยาลัยแม่โจ้</a:t>
            </a:r>
            <a:endParaRPr lang="en-US" sz="2000" dirty="0">
              <a:solidFill>
                <a:schemeClr val="tx1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5784CC-D2D8-461B-906B-F96B6F61F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t>1</a:t>
            </a:fld>
            <a:endParaRPr lang="en-US"/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3F95A85C-5EB5-4A15-A25B-9F29F1F48A64}"/>
              </a:ext>
            </a:extLst>
          </p:cNvPr>
          <p:cNvSpPr/>
          <p:nvPr/>
        </p:nvSpPr>
        <p:spPr>
          <a:xfrm rot="10800000">
            <a:off x="3853458" y="-12223"/>
            <a:ext cx="2064116" cy="1627663"/>
          </a:xfrm>
          <a:prstGeom prst="round2SameRect">
            <a:avLst>
              <a:gd name="adj1" fmla="val 4548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0D62B2-93FF-4553-BD3D-B72AB9D4C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35" y="187735"/>
            <a:ext cx="1566962" cy="1108219"/>
          </a:xfrm>
          <a:prstGeom prst="rect">
            <a:avLst/>
          </a:prstGeom>
        </p:spPr>
      </p:pic>
      <p:sp>
        <p:nvSpPr>
          <p:cNvPr id="23" name="Rectangle: Top Corners Rounded 22">
            <a:extLst>
              <a:ext uri="{FF2B5EF4-FFF2-40B4-BE49-F238E27FC236}">
                <a16:creationId xmlns:a16="http://schemas.microsoft.com/office/drawing/2014/main" id="{6FA1E1F7-883F-4BF0-B25C-4D2DBD3B9F38}"/>
              </a:ext>
            </a:extLst>
          </p:cNvPr>
          <p:cNvSpPr/>
          <p:nvPr/>
        </p:nvSpPr>
        <p:spPr>
          <a:xfrm rot="10800000">
            <a:off x="6289743" y="-12223"/>
            <a:ext cx="2082142" cy="1627663"/>
          </a:xfrm>
          <a:prstGeom prst="round2SameRect">
            <a:avLst>
              <a:gd name="adj1" fmla="val 4548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1C4B950-A23E-412B-B255-8F833B38A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818" y="353351"/>
            <a:ext cx="1924810" cy="859432"/>
          </a:xfrm>
          <a:prstGeom prst="rect">
            <a:avLst/>
          </a:prstGeom>
        </p:spPr>
      </p:pic>
      <p:sp>
        <p:nvSpPr>
          <p:cNvPr id="25" name="Subtitle 2">
            <a:extLst>
              <a:ext uri="{FF2B5EF4-FFF2-40B4-BE49-F238E27FC236}">
                <a16:creationId xmlns:a16="http://schemas.microsoft.com/office/drawing/2014/main" id="{6973985C-9BEE-4DC3-82A1-18CBAD61975B}"/>
              </a:ext>
            </a:extLst>
          </p:cNvPr>
          <p:cNvSpPr txBox="1">
            <a:spLocks/>
          </p:cNvSpPr>
          <p:nvPr/>
        </p:nvSpPr>
        <p:spPr>
          <a:xfrm>
            <a:off x="0" y="5023249"/>
            <a:ext cx="12192001" cy="535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haiSans Neue" panose="02000000000000000000" pitchFamily="2" charset="-34"/>
                <a:ea typeface="+mn-ea"/>
                <a:cs typeface="ThaiSans Neue" panose="02000000000000000000" pitchFamily="2" charset="-34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haiSans Neue" panose="02000000000000000000" pitchFamily="2" charset="-34"/>
                <a:ea typeface="+mn-ea"/>
                <a:cs typeface="ThaiSans Neue" panose="02000000000000000000" pitchFamily="2" charset="-34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haiSans Neue" panose="02000000000000000000" pitchFamily="2" charset="-34"/>
                <a:ea typeface="+mn-ea"/>
                <a:cs typeface="ThaiSans Neue" panose="02000000000000000000" pitchFamily="2" charset="-34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haiSans Neue" panose="02000000000000000000" pitchFamily="2" charset="-34"/>
                <a:ea typeface="+mn-ea"/>
                <a:cs typeface="ThaiSans Neue" panose="02000000000000000000" pitchFamily="2" charset="-34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haiSans Neue" panose="02000000000000000000" pitchFamily="2" charset="-34"/>
                <a:ea typeface="+mn-ea"/>
                <a:cs typeface="ThaiSans Neue" panose="02000000000000000000" pitchFamily="2" charset="-34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971800" algn="ctr"/>
                <a:tab pos="5943600" algn="r"/>
              </a:tabLst>
            </a:pPr>
            <a:r>
              <a:rPr 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โดย ผู้ช่วยศาสตราจารย์ ดร.กังสดาล กนก</a:t>
            </a:r>
            <a:r>
              <a:rPr lang="th-TH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หงษ์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911286B-CBFD-402A-B441-C78C88720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981" y="331333"/>
            <a:ext cx="718560" cy="720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632D640-8353-4388-878B-3CED722A1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149" y="311120"/>
            <a:ext cx="718200" cy="720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8BC0A04-C4A9-40A5-AB77-4E54BAB94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920" y="323848"/>
            <a:ext cx="711360" cy="720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71957DB-FC8F-4377-B003-67A7C467B2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57" y="319704"/>
            <a:ext cx="722408" cy="720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7B07B79-7E7E-4841-AABA-6CAC0E483C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766" y="323848"/>
            <a:ext cx="711360" cy="720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A7E1052-563E-437B-861F-7ECE217F68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974" y="323447"/>
            <a:ext cx="710059" cy="72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F9E73C1-B287-4309-AD30-F32152A692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19" y="319704"/>
            <a:ext cx="711360" cy="720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C328BD4-1C34-4C4B-9A11-E38592FFD6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304" y="313613"/>
            <a:ext cx="70992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883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 animBg="1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305063E-802B-725A-A911-7257665E1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ผลการดำเนินโครงการ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EDC7991-B417-A3C0-657D-411581801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836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h-TH" dirty="0"/>
          </a:p>
          <a:p>
            <a:r>
              <a:rPr lang="th-TH" dirty="0"/>
              <a:t>ปีพ.ศ. 2564 อำเภอหนองไผ่เกิดอุบัติเหตุสะสม 14 ครั้ง ผู้เสียชีวิต 21 ราย ผู้บาดเจ็บ (</a:t>
            </a:r>
            <a:r>
              <a:rPr lang="en-US" dirty="0"/>
              <a:t>Admit) 7 </a:t>
            </a:r>
            <a:r>
              <a:rPr lang="th-TH" dirty="0"/>
              <a:t>ราย และเป็นอุบัติเหตุใหญ่ 4 ครั้ง (ผู้เสียชีวิต 11 ราย) สาเหตุจากการขับรถเร็วเกินกำหนด ร้อยละ 46.1 สถานที่เกิดเหตุส่วนใหญ่ คือ ถนนทางหลวง และเป็นทางตรง </a:t>
            </a:r>
          </a:p>
          <a:p>
            <a:r>
              <a:rPr lang="th-TH" dirty="0"/>
              <a:t>พฤติกรรมเสี่ยงของผู้ใช้รถจักรยานยนต์ลดลงและอัตราการสวมหมวกนิรภัยเพิ่มขึ้น แต่ยังไม่ถึง</a:t>
            </a:r>
          </a:p>
          <a:p>
            <a:pPr marL="0" indent="0">
              <a:buNone/>
            </a:pPr>
            <a:r>
              <a:rPr lang="th-TH" dirty="0"/>
              <a:t>เป้าหมายที่ตั้งไว้ 100%</a:t>
            </a:r>
          </a:p>
          <a:p>
            <a:r>
              <a:rPr lang="th-TH" dirty="0"/>
              <a:t>เกิดแกนนำภาคีเครือข่ายในการทำงานร่วมกันขับเคลื่อนกลไกจัดการความปลอดภัยทางถนนในระดับอำเภอ </a:t>
            </a:r>
          </a:p>
          <a:p>
            <a:pPr marL="0" indent="0">
              <a:buNone/>
            </a:pPr>
            <a:r>
              <a:rPr lang="th-TH" dirty="0"/>
              <a:t>คือ </a:t>
            </a:r>
            <a:r>
              <a:rPr lang="th-TH" dirty="0" err="1"/>
              <a:t>ศปถ.อ</a:t>
            </a:r>
            <a:r>
              <a:rPr lang="th-TH" dirty="0"/>
              <a:t>. และระดับตำบล คือ </a:t>
            </a:r>
            <a:r>
              <a:rPr lang="th-TH" dirty="0" err="1"/>
              <a:t>ศป</a:t>
            </a:r>
            <a:r>
              <a:rPr lang="th-TH" dirty="0"/>
              <a:t>ถ.อปท.</a:t>
            </a:r>
          </a:p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C7FA5A83-F7E4-75F2-BFFD-9B62F31B7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703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F5FE6-E677-4C50-9E7F-FA1A2135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0896" y="6330370"/>
            <a:ext cx="2743200" cy="365125"/>
          </a:xfrm>
        </p:spPr>
        <p:txBody>
          <a:bodyPr/>
          <a:lstStyle/>
          <a:p>
            <a:fld id="{2DD44919-0B7A-4C65-84BE-BF68D95D996A}" type="slidenum">
              <a:rPr lang="en-US" sz="1600" smtClean="0"/>
              <a:pPr/>
              <a:t>11</a:t>
            </a:fld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AF964-05D8-4C49-BFBA-B4613A5DE4A5}"/>
              </a:ext>
            </a:extLst>
          </p:cNvPr>
          <p:cNvSpPr/>
          <p:nvPr/>
        </p:nvSpPr>
        <p:spPr>
          <a:xfrm>
            <a:off x="699752" y="6367514"/>
            <a:ext cx="5517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I </a:t>
            </a:r>
            <a:r>
              <a:rPr lang="th-TH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โครงการพัฒนาอำเภอ ตำบล ขับขี่จักรยานยนต์ปลอดภัย ภาคเหนือตอนล่าง </a:t>
            </a:r>
            <a:endParaRPr lang="en-US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A678D9-F254-4B19-8C8D-3B985244E53C}"/>
              </a:ext>
            </a:extLst>
          </p:cNvPr>
          <p:cNvSpPr/>
          <p:nvPr/>
        </p:nvSpPr>
        <p:spPr>
          <a:xfrm rot="2700000">
            <a:off x="11838098" y="64760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ECAE3B-8330-4FF3-BE8E-3769298E709D}"/>
              </a:ext>
            </a:extLst>
          </p:cNvPr>
          <p:cNvSpPr/>
          <p:nvPr/>
        </p:nvSpPr>
        <p:spPr>
          <a:xfrm rot="2700000">
            <a:off x="12138711" y="6361232"/>
            <a:ext cx="345167" cy="34516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7571AA-BA30-4598-9014-9F124FC115B7}"/>
              </a:ext>
            </a:extLst>
          </p:cNvPr>
          <p:cNvSpPr/>
          <p:nvPr/>
        </p:nvSpPr>
        <p:spPr>
          <a:xfrm rot="678058">
            <a:off x="78187" y="6811213"/>
            <a:ext cx="440371" cy="44037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A93901-3511-4B0C-AA33-6262D1CE901A}"/>
              </a:ext>
            </a:extLst>
          </p:cNvPr>
          <p:cNvSpPr/>
          <p:nvPr/>
        </p:nvSpPr>
        <p:spPr>
          <a:xfrm rot="2700000">
            <a:off x="11973425" y="65949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B9ADEF9-C1C4-432E-A5B1-771A74EB2568}"/>
              </a:ext>
            </a:extLst>
          </p:cNvPr>
          <p:cNvSpPr/>
          <p:nvPr/>
        </p:nvSpPr>
        <p:spPr>
          <a:xfrm rot="2700000">
            <a:off x="11969453" y="6354807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C658637-6842-46B7-AD2F-6B5AD26ACF3C}"/>
              </a:ext>
            </a:extLst>
          </p:cNvPr>
          <p:cNvSpPr/>
          <p:nvPr/>
        </p:nvSpPr>
        <p:spPr>
          <a:xfrm rot="2700000">
            <a:off x="11751097" y="643845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8D562D8-C599-4C84-8ACB-F76DCB0E445A}"/>
              </a:ext>
            </a:extLst>
          </p:cNvPr>
          <p:cNvSpPr/>
          <p:nvPr/>
        </p:nvSpPr>
        <p:spPr>
          <a:xfrm rot="2700000">
            <a:off x="12075918" y="627128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9E4776A-CE5D-4028-8939-BA220A99FE62}"/>
              </a:ext>
            </a:extLst>
          </p:cNvPr>
          <p:cNvSpPr/>
          <p:nvPr/>
        </p:nvSpPr>
        <p:spPr>
          <a:xfrm rot="2700000">
            <a:off x="11536087" y="6653227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5A58A7C-67F3-4BF5-89C9-09E0CAE4374F}"/>
              </a:ext>
            </a:extLst>
          </p:cNvPr>
          <p:cNvSpPr/>
          <p:nvPr/>
        </p:nvSpPr>
        <p:spPr>
          <a:xfrm rot="2700000">
            <a:off x="12075917" y="674852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625014-3502-40A3-9A75-2754019DC787}"/>
              </a:ext>
            </a:extLst>
          </p:cNvPr>
          <p:cNvSpPr/>
          <p:nvPr/>
        </p:nvSpPr>
        <p:spPr>
          <a:xfrm rot="2700000">
            <a:off x="12141974" y="6815201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0C5E4E-E4C7-4530-B5AD-7B416BE59DEE}"/>
              </a:ext>
            </a:extLst>
          </p:cNvPr>
          <p:cNvSpPr/>
          <p:nvPr/>
        </p:nvSpPr>
        <p:spPr>
          <a:xfrm rot="2700000">
            <a:off x="12141974" y="668689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7B01FA3-0100-4326-9637-43B1CF0158A7}"/>
              </a:ext>
            </a:extLst>
          </p:cNvPr>
          <p:cNvSpPr/>
          <p:nvPr/>
        </p:nvSpPr>
        <p:spPr>
          <a:xfrm rot="2700000">
            <a:off x="12208031" y="6753574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37F5954-3360-40CA-AAD1-02622680D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7" b="7937"/>
          <a:stretch/>
        </p:blipFill>
        <p:spPr>
          <a:xfrm>
            <a:off x="7816160" y="147294"/>
            <a:ext cx="4211105" cy="2655802"/>
          </a:xfrm>
          <a:prstGeom prst="snip2DiagRect">
            <a:avLst>
              <a:gd name="adj1" fmla="val 42587"/>
              <a:gd name="adj2" fmla="val 0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31DA92-CC86-499F-8B80-2873914B1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r="23"/>
          <a:stretch/>
        </p:blipFill>
        <p:spPr>
          <a:xfrm>
            <a:off x="7846215" y="3045285"/>
            <a:ext cx="4131455" cy="3098591"/>
          </a:xfrm>
          <a:prstGeom prst="snip2DiagRect">
            <a:avLst>
              <a:gd name="adj1" fmla="val 0"/>
              <a:gd name="adj2" fmla="val 45231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45EA156-FD9D-49A0-A57D-AA9FDA85793B}"/>
              </a:ext>
            </a:extLst>
          </p:cNvPr>
          <p:cNvSpPr/>
          <p:nvPr/>
        </p:nvSpPr>
        <p:spPr>
          <a:xfrm>
            <a:off x="1306628" y="294398"/>
            <a:ext cx="5988114" cy="821810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พัฒนา อำเภอ ตำบล ขับขี่รถจักรยานยนต์ปลอดภัยอำเภอโพทะเล</a:t>
            </a:r>
          </a:p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 จังหวัดพิจิตร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E77CCA4-F4D4-460D-85AA-B19B642657DD}"/>
              </a:ext>
            </a:extLst>
          </p:cNvPr>
          <p:cNvSpPr/>
          <p:nvPr/>
        </p:nvSpPr>
        <p:spPr>
          <a:xfrm>
            <a:off x="471769" y="1546059"/>
            <a:ext cx="1257224" cy="432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จังหวัด</a:t>
            </a:r>
            <a:endParaRPr lang="en-US" sz="20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7689DA2-E465-470E-9F22-020686C492A0}"/>
              </a:ext>
            </a:extLst>
          </p:cNvPr>
          <p:cNvSpPr/>
          <p:nvPr/>
        </p:nvSpPr>
        <p:spPr>
          <a:xfrm>
            <a:off x="1992659" y="1555821"/>
            <a:ext cx="635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i="0" u="none" strike="noStrike" baseline="0" dirty="0">
                <a:solidFill>
                  <a:srgbClr val="883712"/>
                </a:solidFill>
                <a:cs typeface="ThaiSans Neue" panose="02000000000000000000"/>
              </a:rPr>
              <a:t>พิจิตร</a:t>
            </a:r>
            <a:endParaRPr lang="th-TH" sz="2400" b="1" dirty="0">
              <a:solidFill>
                <a:srgbClr val="893713"/>
              </a:solidFill>
              <a:latin typeface="ThaiSans Neue" panose="02000000000000000000" pitchFamily="2" charset="-34"/>
              <a:ea typeface="Times New Roman" panose="02020603050405020304" pitchFamily="18" charset="0"/>
              <a:cs typeface="ThaiSans Neue" panose="02000000000000000000" pitchFamily="2" charset="-34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D75685-E448-43FD-B093-7D1BEBF97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92" y="195337"/>
            <a:ext cx="925319" cy="927638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C1B41D2-A926-DBCC-8474-46A99019E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334" y="3061466"/>
            <a:ext cx="4131456" cy="3098592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473D38CE-EAFD-7E8A-805C-695F504090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074" y="3061466"/>
            <a:ext cx="3205477" cy="304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13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DDE0FA7-794E-F972-86B2-D7FE17CF1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ผลการดำเนินโครงการ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1320D3F-2D22-B689-6997-8C1E98EC2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สถิติอุบัติเหตุไม่ลดลง ปี2566  อุบัติเหตุ 75 ครั้ง เสียชีวิต 4 ราย บาดเจ็บ 85 ราย  รวม 89 ราย </a:t>
            </a:r>
          </a:p>
          <a:p>
            <a:r>
              <a:rPr lang="th-TH" dirty="0"/>
              <a:t>เกิดแกนนำคณะทำงาน</a:t>
            </a:r>
            <a:r>
              <a:rPr lang="th-TH" b="1" dirty="0">
                <a:solidFill>
                  <a:srgbClr val="FF0000"/>
                </a:solidFill>
              </a:rPr>
              <a:t>ระดับตำบลในพื้นที่ 11 ตำบล จำนวน 110 คน </a:t>
            </a:r>
            <a:r>
              <a:rPr lang="th-TH" dirty="0"/>
              <a:t>ที่มาจากองค์ประกอบที่หลากหลาย ได้แก่ กำนัน ผู้ใหญ่บ้าน อบต. รพสต. แกนนำชุมชน  อสม. มีการแบ่งบทบาทหน้าที่ชัดเจน มีข้อมูลสถานการณ์ สถิติอุบัติเหตุ จุดเสี่ยง พฤติกรรมเสี่ยงของคนในชุมชน มีการติดตาม เฝ้าระวังจุดเสี่ยงและคืนข้อมูลสถานการณ์อุบัติเหตุในชุมชนให้ชุมชนได้รับรู้อย่างต่อเนื่อง มีรูปแบบการติดต่อสื่อสื่อที่หลากหลายรวดเร็ว เช่น กลุ่มไลน์ ,</a:t>
            </a:r>
            <a:r>
              <a:rPr lang="th-TH" dirty="0" err="1"/>
              <a:t>เฟส</a:t>
            </a:r>
            <a:r>
              <a:rPr lang="th-TH" dirty="0"/>
              <a:t>บุ๊ค เป็นต้น</a:t>
            </a:r>
          </a:p>
          <a:p>
            <a:r>
              <a:rPr lang="th-TH" dirty="0"/>
              <a:t>มีกติกาข้อตกลงในการใช้รถจักรยานยนต์ที่ปลอดภัย และการสวมหมวกนิรภัย100% เช่น รถจักรยานยนต์ทุกคันต้องทำ พรบ.ตรวจสภาพรถให้พร้อมใช้ ตรวจร่างกายให้พร้อมขับ                          ใส่หมวกนิรภัยไปตลาดนัดวันพฤหัสฯ มีจุดให้ยืมหมวกนิรภัยในหมู่บ้าน</a:t>
            </a:r>
          </a:p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CD0714D6-B58F-E195-E7C0-160E4CEDA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876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031DA92-CC86-499F-8B80-2873914B1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3479" y="3332601"/>
            <a:ext cx="3641121" cy="2729608"/>
          </a:xfrm>
          <a:prstGeom prst="snip2DiagRect">
            <a:avLst>
              <a:gd name="adj1" fmla="val 33080"/>
              <a:gd name="adj2" fmla="val 0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F5FE6-E677-4C50-9E7F-FA1A2135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0896" y="6330370"/>
            <a:ext cx="2743200" cy="365125"/>
          </a:xfrm>
        </p:spPr>
        <p:txBody>
          <a:bodyPr/>
          <a:lstStyle/>
          <a:p>
            <a:fld id="{2DD44919-0B7A-4C65-84BE-BF68D95D996A}" type="slidenum">
              <a:rPr lang="en-US" sz="1600" smtClean="0"/>
              <a:pPr/>
              <a:t>13</a:t>
            </a:fld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AF964-05D8-4C49-BFBA-B4613A5DE4A5}"/>
              </a:ext>
            </a:extLst>
          </p:cNvPr>
          <p:cNvSpPr/>
          <p:nvPr/>
        </p:nvSpPr>
        <p:spPr>
          <a:xfrm>
            <a:off x="699752" y="6367514"/>
            <a:ext cx="6529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I </a:t>
            </a:r>
            <a:r>
              <a:rPr lang="th-TH" dirty="0">
                <a:solidFill>
                  <a:schemeClr val="bg1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รายงานความก้าวหน้าโครงการพัฒนาอำเภอ ตำบล ขับขี่จักรยานยนต์ปลอดภัย ภาคเหนือตอนล่าง </a:t>
            </a:r>
            <a:endParaRPr lang="en-US" dirty="0">
              <a:solidFill>
                <a:schemeClr val="bg1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A678D9-F254-4B19-8C8D-3B985244E53C}"/>
              </a:ext>
            </a:extLst>
          </p:cNvPr>
          <p:cNvSpPr/>
          <p:nvPr/>
        </p:nvSpPr>
        <p:spPr>
          <a:xfrm rot="2700000">
            <a:off x="11838098" y="64760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ECAE3B-8330-4FF3-BE8E-3769298E709D}"/>
              </a:ext>
            </a:extLst>
          </p:cNvPr>
          <p:cNvSpPr/>
          <p:nvPr/>
        </p:nvSpPr>
        <p:spPr>
          <a:xfrm rot="2700000">
            <a:off x="12138711" y="6361232"/>
            <a:ext cx="345167" cy="34516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7571AA-BA30-4598-9014-9F124FC115B7}"/>
              </a:ext>
            </a:extLst>
          </p:cNvPr>
          <p:cNvSpPr/>
          <p:nvPr/>
        </p:nvSpPr>
        <p:spPr>
          <a:xfrm rot="678058">
            <a:off x="78187" y="6811213"/>
            <a:ext cx="440371" cy="44037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A93901-3511-4B0C-AA33-6262D1CE901A}"/>
              </a:ext>
            </a:extLst>
          </p:cNvPr>
          <p:cNvSpPr/>
          <p:nvPr/>
        </p:nvSpPr>
        <p:spPr>
          <a:xfrm rot="2700000">
            <a:off x="11973425" y="65949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B9ADEF9-C1C4-432E-A5B1-771A74EB2568}"/>
              </a:ext>
            </a:extLst>
          </p:cNvPr>
          <p:cNvSpPr/>
          <p:nvPr/>
        </p:nvSpPr>
        <p:spPr>
          <a:xfrm rot="2700000">
            <a:off x="11969453" y="6354807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C658637-6842-46B7-AD2F-6B5AD26ACF3C}"/>
              </a:ext>
            </a:extLst>
          </p:cNvPr>
          <p:cNvSpPr/>
          <p:nvPr/>
        </p:nvSpPr>
        <p:spPr>
          <a:xfrm rot="2700000">
            <a:off x="11751097" y="643845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8D562D8-C599-4C84-8ACB-F76DCB0E445A}"/>
              </a:ext>
            </a:extLst>
          </p:cNvPr>
          <p:cNvSpPr/>
          <p:nvPr/>
        </p:nvSpPr>
        <p:spPr>
          <a:xfrm rot="2700000">
            <a:off x="12075918" y="627128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9E4776A-CE5D-4028-8939-BA220A99FE62}"/>
              </a:ext>
            </a:extLst>
          </p:cNvPr>
          <p:cNvSpPr/>
          <p:nvPr/>
        </p:nvSpPr>
        <p:spPr>
          <a:xfrm rot="2700000">
            <a:off x="11536087" y="6653227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5A58A7C-67F3-4BF5-89C9-09E0CAE4374F}"/>
              </a:ext>
            </a:extLst>
          </p:cNvPr>
          <p:cNvSpPr/>
          <p:nvPr/>
        </p:nvSpPr>
        <p:spPr>
          <a:xfrm rot="2700000">
            <a:off x="12075917" y="674852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625014-3502-40A3-9A75-2754019DC787}"/>
              </a:ext>
            </a:extLst>
          </p:cNvPr>
          <p:cNvSpPr/>
          <p:nvPr/>
        </p:nvSpPr>
        <p:spPr>
          <a:xfrm rot="2700000">
            <a:off x="12141974" y="6815201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0C5E4E-E4C7-4530-B5AD-7B416BE59DEE}"/>
              </a:ext>
            </a:extLst>
          </p:cNvPr>
          <p:cNvSpPr/>
          <p:nvPr/>
        </p:nvSpPr>
        <p:spPr>
          <a:xfrm rot="2700000">
            <a:off x="12141974" y="668689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7B01FA3-0100-4326-9637-43B1CF0158A7}"/>
              </a:ext>
            </a:extLst>
          </p:cNvPr>
          <p:cNvSpPr/>
          <p:nvPr/>
        </p:nvSpPr>
        <p:spPr>
          <a:xfrm rot="2700000">
            <a:off x="12208031" y="6753574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37F5954-3360-40CA-AAD1-02622680D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2" b="8892"/>
          <a:stretch/>
        </p:blipFill>
        <p:spPr>
          <a:xfrm>
            <a:off x="154958" y="121153"/>
            <a:ext cx="4899642" cy="3019823"/>
          </a:xfrm>
          <a:prstGeom prst="snip2DiagRect">
            <a:avLst>
              <a:gd name="adj1" fmla="val 0"/>
              <a:gd name="adj2" fmla="val 40447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45EA156-FD9D-49A0-A57D-AA9FDA85793B}"/>
              </a:ext>
            </a:extLst>
          </p:cNvPr>
          <p:cNvSpPr/>
          <p:nvPr/>
        </p:nvSpPr>
        <p:spPr>
          <a:xfrm>
            <a:off x="5764660" y="218091"/>
            <a:ext cx="6301395" cy="947699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ลดการบาดเจ็บและเสียชีวิตจากอุบัติเหตุทางถนนด้วยมาตรการ ขับขี่ปลอดภัย สวมหมวกนิรภัย ใส่ใจกฎจราจร โดยศูนย์ปฏิบัติการความปลอดภัยทางถนน อำเภอบรรพตพิสัย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6B662FA-22A8-491B-8731-4BEAF5B2204F}"/>
              </a:ext>
            </a:extLst>
          </p:cNvPr>
          <p:cNvSpPr/>
          <p:nvPr/>
        </p:nvSpPr>
        <p:spPr>
          <a:xfrm>
            <a:off x="5591734" y="1509018"/>
            <a:ext cx="1257224" cy="432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จังหวัด</a:t>
            </a:r>
            <a:endParaRPr lang="en-US" sz="20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B124FA-53B6-43BB-A5A9-0CBF3E332256}"/>
              </a:ext>
            </a:extLst>
          </p:cNvPr>
          <p:cNvSpPr/>
          <p:nvPr/>
        </p:nvSpPr>
        <p:spPr>
          <a:xfrm>
            <a:off x="7137402" y="1540908"/>
            <a:ext cx="12475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i="0" u="none" strike="noStrike" baseline="0" dirty="0">
                <a:solidFill>
                  <a:srgbClr val="883712"/>
                </a:solidFill>
                <a:cs typeface="ThaiSans Neue" panose="02000000000000000000"/>
              </a:rPr>
              <a:t>นครสวรรค์</a:t>
            </a:r>
            <a:endParaRPr lang="en-US" sz="2400" b="1" dirty="0">
              <a:solidFill>
                <a:srgbClr val="893713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A129D5E-34EF-44F0-B2C2-623824CD9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734" y="376304"/>
            <a:ext cx="897926" cy="910497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14BBFEE-6A2B-9090-A65C-972A583E7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192" y="3332601"/>
            <a:ext cx="3639478" cy="2729608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D88A2D2-7B2F-7C4D-251B-A02515D2B5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5582" y="3429000"/>
            <a:ext cx="2947641" cy="221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32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22E9372-9C13-EF5B-202F-6CC97D16E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รายงานผลการดำเนินโครงการ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3E0BA6F-E25A-83BD-406D-4A23DAD4F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086617"/>
          </a:xfrm>
        </p:spPr>
        <p:txBody>
          <a:bodyPr/>
          <a:lstStyle/>
          <a:p>
            <a:r>
              <a:rPr lang="th-TH" dirty="0"/>
              <a:t>เกิดดแกนนำและคณะทำงานขับเคลื่อนกลไกการจัดการความปลอดภัย จากรถจักรยานยนต์ ทั้งระดับตำบลและอำเภอ </a:t>
            </a:r>
          </a:p>
          <a:p>
            <a:r>
              <a:rPr lang="th-TH" dirty="0"/>
              <a:t>เกิดธรรมนูญหมู่บ้าน ขับขี่และผู้โดยสารรถจักรยานยนต์ มีพฤติกรรมขับขี่ที่ปลอดภัยและสวมหมวกนิรภัย เพิ่มขึ้น แต่ยังไม่บรรลุเป้าหมาย</a:t>
            </a:r>
          </a:p>
          <a:p>
            <a:r>
              <a:rPr lang="th-TH" dirty="0"/>
              <a:t>อัตราจำนวนผู้บาดเจ็บและเสียชีวิตจากรถจักรยานยนต์  ไม่ได้ลดลง ปีที่ผ่านมา</a:t>
            </a:r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9A6EBC6-4DC3-F7EC-B59F-F28420CB9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160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F5FE6-E677-4C50-9E7F-FA1A2135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0896" y="6330370"/>
            <a:ext cx="2743200" cy="365125"/>
          </a:xfrm>
        </p:spPr>
        <p:txBody>
          <a:bodyPr/>
          <a:lstStyle/>
          <a:p>
            <a:fld id="{2DD44919-0B7A-4C65-84BE-BF68D95D996A}" type="slidenum">
              <a:rPr lang="en-US" sz="1600" smtClean="0"/>
              <a:pPr/>
              <a:t>15</a:t>
            </a:fld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AF964-05D8-4C49-BFBA-B4613A5DE4A5}"/>
              </a:ext>
            </a:extLst>
          </p:cNvPr>
          <p:cNvSpPr/>
          <p:nvPr/>
        </p:nvSpPr>
        <p:spPr>
          <a:xfrm>
            <a:off x="699752" y="6367514"/>
            <a:ext cx="5126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I </a:t>
            </a:r>
            <a:r>
              <a:rPr lang="th-TH" dirty="0">
                <a:solidFill>
                  <a:schemeClr val="bg1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โครงการพัฒนาอำเภอ ตำบล ขับขี่จักรยานยนต์ปลอดภัย ภาคเหนือตอนล่าง </a:t>
            </a:r>
            <a:endParaRPr lang="en-US" dirty="0">
              <a:solidFill>
                <a:schemeClr val="bg1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A678D9-F254-4B19-8C8D-3B985244E53C}"/>
              </a:ext>
            </a:extLst>
          </p:cNvPr>
          <p:cNvSpPr/>
          <p:nvPr/>
        </p:nvSpPr>
        <p:spPr>
          <a:xfrm rot="2700000">
            <a:off x="11838098" y="64760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ECAE3B-8330-4FF3-BE8E-3769298E709D}"/>
              </a:ext>
            </a:extLst>
          </p:cNvPr>
          <p:cNvSpPr/>
          <p:nvPr/>
        </p:nvSpPr>
        <p:spPr>
          <a:xfrm rot="2700000">
            <a:off x="12138711" y="6361232"/>
            <a:ext cx="345167" cy="34516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7571AA-BA30-4598-9014-9F124FC115B7}"/>
              </a:ext>
            </a:extLst>
          </p:cNvPr>
          <p:cNvSpPr/>
          <p:nvPr/>
        </p:nvSpPr>
        <p:spPr>
          <a:xfrm rot="678058">
            <a:off x="78187" y="6811213"/>
            <a:ext cx="440371" cy="44037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A93901-3511-4B0C-AA33-6262D1CE901A}"/>
              </a:ext>
            </a:extLst>
          </p:cNvPr>
          <p:cNvSpPr/>
          <p:nvPr/>
        </p:nvSpPr>
        <p:spPr>
          <a:xfrm rot="2700000">
            <a:off x="11973425" y="65949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B9ADEF9-C1C4-432E-A5B1-771A74EB2568}"/>
              </a:ext>
            </a:extLst>
          </p:cNvPr>
          <p:cNvSpPr/>
          <p:nvPr/>
        </p:nvSpPr>
        <p:spPr>
          <a:xfrm rot="2700000">
            <a:off x="11969453" y="6354807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C658637-6842-46B7-AD2F-6B5AD26ACF3C}"/>
              </a:ext>
            </a:extLst>
          </p:cNvPr>
          <p:cNvSpPr/>
          <p:nvPr/>
        </p:nvSpPr>
        <p:spPr>
          <a:xfrm rot="2700000">
            <a:off x="11751097" y="643845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8D562D8-C599-4C84-8ACB-F76DCB0E445A}"/>
              </a:ext>
            </a:extLst>
          </p:cNvPr>
          <p:cNvSpPr/>
          <p:nvPr/>
        </p:nvSpPr>
        <p:spPr>
          <a:xfrm rot="2700000">
            <a:off x="12075918" y="627128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9E4776A-CE5D-4028-8939-BA220A99FE62}"/>
              </a:ext>
            </a:extLst>
          </p:cNvPr>
          <p:cNvSpPr/>
          <p:nvPr/>
        </p:nvSpPr>
        <p:spPr>
          <a:xfrm rot="2700000">
            <a:off x="11536087" y="6653227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5A58A7C-67F3-4BF5-89C9-09E0CAE4374F}"/>
              </a:ext>
            </a:extLst>
          </p:cNvPr>
          <p:cNvSpPr/>
          <p:nvPr/>
        </p:nvSpPr>
        <p:spPr>
          <a:xfrm rot="2700000">
            <a:off x="12075917" y="674852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625014-3502-40A3-9A75-2754019DC787}"/>
              </a:ext>
            </a:extLst>
          </p:cNvPr>
          <p:cNvSpPr/>
          <p:nvPr/>
        </p:nvSpPr>
        <p:spPr>
          <a:xfrm rot="2700000">
            <a:off x="12141974" y="6815201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0C5E4E-E4C7-4530-B5AD-7B416BE59DEE}"/>
              </a:ext>
            </a:extLst>
          </p:cNvPr>
          <p:cNvSpPr/>
          <p:nvPr/>
        </p:nvSpPr>
        <p:spPr>
          <a:xfrm rot="2700000">
            <a:off x="12141974" y="668689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7B01FA3-0100-4326-9637-43B1CF0158A7}"/>
              </a:ext>
            </a:extLst>
          </p:cNvPr>
          <p:cNvSpPr/>
          <p:nvPr/>
        </p:nvSpPr>
        <p:spPr>
          <a:xfrm rot="2700000">
            <a:off x="12208031" y="6753574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37F5954-3360-40CA-AAD1-02622680D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6" b="16536"/>
          <a:stretch/>
        </p:blipFill>
        <p:spPr>
          <a:xfrm>
            <a:off x="7073660" y="212698"/>
            <a:ext cx="4962067" cy="2585155"/>
          </a:xfrm>
          <a:prstGeom prst="snip2DiagRect">
            <a:avLst>
              <a:gd name="adj1" fmla="val 42587"/>
              <a:gd name="adj2" fmla="val 0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31DA92-CC86-499F-8B80-2873914B1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" b="9333"/>
          <a:stretch/>
        </p:blipFill>
        <p:spPr>
          <a:xfrm>
            <a:off x="7146957" y="3003659"/>
            <a:ext cx="4962068" cy="3086525"/>
          </a:xfrm>
          <a:prstGeom prst="snip2DiagRect">
            <a:avLst>
              <a:gd name="adj1" fmla="val 0"/>
              <a:gd name="adj2" fmla="val 45231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45EA156-FD9D-49A0-A57D-AA9FDA85793B}"/>
              </a:ext>
            </a:extLst>
          </p:cNvPr>
          <p:cNvSpPr/>
          <p:nvPr/>
        </p:nvSpPr>
        <p:spPr>
          <a:xfrm>
            <a:off x="895232" y="428498"/>
            <a:ext cx="5988114" cy="1036295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เสริมสร้างการมีส่วนร่วมของท้องถิ่นด้านการป้องกันและลดอุบัติเหตุจราจรทางบก “อำเภอ ตำบล ขับขี่รถจักรยานยนต์ปลอดภัย” </a:t>
            </a:r>
          </a:p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จังหวัดชัยนาท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E77CCA4-F4D4-460D-85AA-B19B642657DD}"/>
              </a:ext>
            </a:extLst>
          </p:cNvPr>
          <p:cNvSpPr/>
          <p:nvPr/>
        </p:nvSpPr>
        <p:spPr>
          <a:xfrm>
            <a:off x="491600" y="1757846"/>
            <a:ext cx="1257224" cy="432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จังหวัด</a:t>
            </a:r>
            <a:endParaRPr lang="en-US" sz="20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7689DA2-E465-470E-9F22-020686C492A0}"/>
              </a:ext>
            </a:extLst>
          </p:cNvPr>
          <p:cNvSpPr/>
          <p:nvPr/>
        </p:nvSpPr>
        <p:spPr>
          <a:xfrm>
            <a:off x="2248644" y="1867017"/>
            <a:ext cx="7585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i="0" u="none" strike="noStrike" baseline="0" dirty="0">
                <a:solidFill>
                  <a:srgbClr val="883712"/>
                </a:solidFill>
                <a:cs typeface="ThaiSans Neue" panose="02000000000000000000"/>
              </a:rPr>
              <a:t>ชัยนาท</a:t>
            </a:r>
            <a:endParaRPr lang="th-TH" sz="2400" b="1" dirty="0">
              <a:solidFill>
                <a:srgbClr val="893713"/>
              </a:solidFill>
              <a:latin typeface="ThaiSans Neue" panose="02000000000000000000" pitchFamily="2" charset="-34"/>
              <a:ea typeface="Times New Roman" panose="02020603050405020304" pitchFamily="18" charset="0"/>
              <a:cs typeface="ThaiSans Neue" panose="02000000000000000000" pitchFamily="2" charset="-34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ADC966A-675F-42E0-A7EC-51B53CF22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" y="483568"/>
            <a:ext cx="853459" cy="863825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12E12A7-CF56-A15B-36D0-D2F2C5E48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37" y="3588590"/>
            <a:ext cx="4071615" cy="2485186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0CDC805-915B-15B2-8745-F8CB042F89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93" y="3588590"/>
            <a:ext cx="2653967" cy="24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24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27A6850-5211-F86F-761A-17B428F07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รายงานผลดำเนินโครงการ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A6C3C39-52E0-E3B7-C29C-B9A3CEE7E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87" y="1846053"/>
            <a:ext cx="10611928" cy="3769744"/>
          </a:xfrm>
        </p:spPr>
        <p:txBody>
          <a:bodyPr/>
          <a:lstStyle/>
          <a:p>
            <a:r>
              <a:rPr lang="th-TH" dirty="0"/>
              <a:t>จากข้อมูล 3 ฐานของจังหวัดชัยนาท ปีจากการสำรวจพฤติกรรมการสวมหมวกนิรภัยในพื้นที่อำเภอเมือง 2565 อำเภอเมืองชัยนาท มีผู้เสียชีวิต 29 ราย เพิ่มขึ้น 2 ราย</a:t>
            </a:r>
          </a:p>
          <a:p>
            <a:r>
              <a:rPr lang="th-TH" dirty="0"/>
              <a:t>ชัยนาท (อปท. จำนวน 9 แห่ง) ในภาพรวมพบว่ามีการสวมหมวกนิรภัย คิดเป็น 59.64 % </a:t>
            </a:r>
          </a:p>
          <a:p>
            <a:r>
              <a:rPr lang="th-TH" dirty="0"/>
              <a:t>องค์กรปกครองส่วนท้องถิ่นทั้ง 9 แห่ง เกิดการขับเคลื่อนมาตรการสวมหมวกนิรภัย 100 % ในพื้นที่ของตนเอง และนำข้อมูลอุบัติเหตุทางถนน ไปกำหนดมาตรการแก้ไขปัญหาในพื้นที่ของตนเอง </a:t>
            </a:r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F503CCA-EB58-6A9D-5D92-7AC119B18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316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031DA92-CC86-499F-8B80-2873914B1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r="23"/>
          <a:stretch/>
        </p:blipFill>
        <p:spPr>
          <a:xfrm>
            <a:off x="298372" y="2793966"/>
            <a:ext cx="4020194" cy="3015146"/>
          </a:xfrm>
          <a:prstGeom prst="snip2DiagRect">
            <a:avLst>
              <a:gd name="adj1" fmla="val 33080"/>
              <a:gd name="adj2" fmla="val 0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F5FE6-E677-4C50-9E7F-FA1A2135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0896" y="6330370"/>
            <a:ext cx="2743200" cy="365125"/>
          </a:xfrm>
        </p:spPr>
        <p:txBody>
          <a:bodyPr/>
          <a:lstStyle/>
          <a:p>
            <a:fld id="{2DD44919-0B7A-4C65-84BE-BF68D95D996A}" type="slidenum">
              <a:rPr lang="en-US" sz="1600" smtClean="0"/>
              <a:pPr/>
              <a:t>17</a:t>
            </a:fld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AF964-05D8-4C49-BFBA-B4613A5DE4A5}"/>
              </a:ext>
            </a:extLst>
          </p:cNvPr>
          <p:cNvSpPr/>
          <p:nvPr/>
        </p:nvSpPr>
        <p:spPr>
          <a:xfrm>
            <a:off x="699752" y="6367514"/>
            <a:ext cx="5126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I </a:t>
            </a:r>
            <a:r>
              <a:rPr lang="th-TH" dirty="0">
                <a:solidFill>
                  <a:schemeClr val="bg1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โครงการพัฒนาอำเภอ ตำบล ขับขี่จักรยานยนต์ปลอดภัย ภาคเหนือตอนล่าง </a:t>
            </a:r>
            <a:endParaRPr lang="en-US" dirty="0">
              <a:solidFill>
                <a:schemeClr val="bg1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A678D9-F254-4B19-8C8D-3B985244E53C}"/>
              </a:ext>
            </a:extLst>
          </p:cNvPr>
          <p:cNvSpPr/>
          <p:nvPr/>
        </p:nvSpPr>
        <p:spPr>
          <a:xfrm rot="2700000">
            <a:off x="11838098" y="64760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ECAE3B-8330-4FF3-BE8E-3769298E709D}"/>
              </a:ext>
            </a:extLst>
          </p:cNvPr>
          <p:cNvSpPr/>
          <p:nvPr/>
        </p:nvSpPr>
        <p:spPr>
          <a:xfrm rot="2700000">
            <a:off x="12138711" y="6361232"/>
            <a:ext cx="345167" cy="34516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7571AA-BA30-4598-9014-9F124FC115B7}"/>
              </a:ext>
            </a:extLst>
          </p:cNvPr>
          <p:cNvSpPr/>
          <p:nvPr/>
        </p:nvSpPr>
        <p:spPr>
          <a:xfrm rot="678058">
            <a:off x="78187" y="6811213"/>
            <a:ext cx="440371" cy="44037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A93901-3511-4B0C-AA33-6262D1CE901A}"/>
              </a:ext>
            </a:extLst>
          </p:cNvPr>
          <p:cNvSpPr/>
          <p:nvPr/>
        </p:nvSpPr>
        <p:spPr>
          <a:xfrm rot="2700000">
            <a:off x="11973425" y="65949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B9ADEF9-C1C4-432E-A5B1-771A74EB2568}"/>
              </a:ext>
            </a:extLst>
          </p:cNvPr>
          <p:cNvSpPr/>
          <p:nvPr/>
        </p:nvSpPr>
        <p:spPr>
          <a:xfrm rot="2700000">
            <a:off x="11969453" y="6354807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C658637-6842-46B7-AD2F-6B5AD26ACF3C}"/>
              </a:ext>
            </a:extLst>
          </p:cNvPr>
          <p:cNvSpPr/>
          <p:nvPr/>
        </p:nvSpPr>
        <p:spPr>
          <a:xfrm rot="2700000">
            <a:off x="11751097" y="643845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8D562D8-C599-4C84-8ACB-F76DCB0E445A}"/>
              </a:ext>
            </a:extLst>
          </p:cNvPr>
          <p:cNvSpPr/>
          <p:nvPr/>
        </p:nvSpPr>
        <p:spPr>
          <a:xfrm rot="2700000">
            <a:off x="12075918" y="627128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9E4776A-CE5D-4028-8939-BA220A99FE62}"/>
              </a:ext>
            </a:extLst>
          </p:cNvPr>
          <p:cNvSpPr/>
          <p:nvPr/>
        </p:nvSpPr>
        <p:spPr>
          <a:xfrm rot="2700000">
            <a:off x="11536087" y="6653227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5A58A7C-67F3-4BF5-89C9-09E0CAE4374F}"/>
              </a:ext>
            </a:extLst>
          </p:cNvPr>
          <p:cNvSpPr/>
          <p:nvPr/>
        </p:nvSpPr>
        <p:spPr>
          <a:xfrm rot="2700000">
            <a:off x="12075917" y="674852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625014-3502-40A3-9A75-2754019DC787}"/>
              </a:ext>
            </a:extLst>
          </p:cNvPr>
          <p:cNvSpPr/>
          <p:nvPr/>
        </p:nvSpPr>
        <p:spPr>
          <a:xfrm rot="2700000">
            <a:off x="12141974" y="6815201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0C5E4E-E4C7-4530-B5AD-7B416BE59DEE}"/>
              </a:ext>
            </a:extLst>
          </p:cNvPr>
          <p:cNvSpPr/>
          <p:nvPr/>
        </p:nvSpPr>
        <p:spPr>
          <a:xfrm rot="2700000">
            <a:off x="12141974" y="668689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7B01FA3-0100-4326-9637-43B1CF0158A7}"/>
              </a:ext>
            </a:extLst>
          </p:cNvPr>
          <p:cNvSpPr/>
          <p:nvPr/>
        </p:nvSpPr>
        <p:spPr>
          <a:xfrm rot="2700000">
            <a:off x="12208031" y="6753574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37F5954-3360-40CA-AAD1-02622680D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0" b="10120"/>
          <a:stretch/>
        </p:blipFill>
        <p:spPr>
          <a:xfrm>
            <a:off x="431234" y="121154"/>
            <a:ext cx="4213270" cy="2519228"/>
          </a:xfrm>
          <a:prstGeom prst="snip2DiagRect">
            <a:avLst>
              <a:gd name="adj1" fmla="val 0"/>
              <a:gd name="adj2" fmla="val 40447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45EA156-FD9D-49A0-A57D-AA9FDA85793B}"/>
              </a:ext>
            </a:extLst>
          </p:cNvPr>
          <p:cNvSpPr/>
          <p:nvPr/>
        </p:nvSpPr>
        <p:spPr>
          <a:xfrm>
            <a:off x="5850604" y="146599"/>
            <a:ext cx="6145380" cy="938866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ตำบลต้นแบบ ขับขี่รถจักรยานยนต์ปลอดภัย อำเภอบ้านไร่ จังหวัดอุทัยธานี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6B662FA-22A8-491B-8731-4BEAF5B2204F}"/>
              </a:ext>
            </a:extLst>
          </p:cNvPr>
          <p:cNvSpPr/>
          <p:nvPr/>
        </p:nvSpPr>
        <p:spPr>
          <a:xfrm>
            <a:off x="5610937" y="1486009"/>
            <a:ext cx="1257224" cy="432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จังหวัด</a:t>
            </a:r>
            <a:endParaRPr lang="en-US" sz="20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B124FA-53B6-43BB-A5A9-0CBF3E332256}"/>
              </a:ext>
            </a:extLst>
          </p:cNvPr>
          <p:cNvSpPr/>
          <p:nvPr/>
        </p:nvSpPr>
        <p:spPr>
          <a:xfrm>
            <a:off x="7131827" y="1495771"/>
            <a:ext cx="8723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i="0" u="none" strike="noStrike" baseline="0" dirty="0">
                <a:solidFill>
                  <a:srgbClr val="883712"/>
                </a:solidFill>
                <a:cs typeface="ThaiSans Neue" panose="02000000000000000000"/>
              </a:rPr>
              <a:t>อุทัยธานี</a:t>
            </a:r>
            <a:endParaRPr lang="en-US" sz="2400" b="1" dirty="0">
              <a:solidFill>
                <a:srgbClr val="893713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2F8F7CB-610E-4964-86F7-1018A6CAA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696" y="135957"/>
            <a:ext cx="924921" cy="936155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B095B84-C807-44E5-1258-5EF8C587F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2406" y="3471628"/>
            <a:ext cx="3453649" cy="2590237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058D1BB1-D1B6-D92E-1170-3A7153346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5683" y="3471629"/>
            <a:ext cx="3320828" cy="257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39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5FC38BE-61C4-F55E-6810-932820300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รายงานผลการดำเนินโครงการ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B8311FF-3A93-8B88-A5ED-58CB9D973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solidFill>
                  <a:srgbClr val="FF0000"/>
                </a:solidFill>
              </a:rPr>
              <a:t>มีคณะทำงานระดับอำเภอในการขับเคลื่อน</a:t>
            </a:r>
            <a:r>
              <a:rPr lang="th-TH" dirty="0"/>
              <a:t>การดำเนินงานตามโครงการตำบลต้นแบบขับขี่รถจักรยานยนต์ปลอดภัย อำเภอบ้านไร่ จังหวัดอุทัยธานี</a:t>
            </a:r>
          </a:p>
          <a:p>
            <a:r>
              <a:rPr lang="th-TH" dirty="0"/>
              <a:t>อัตราการใส่</a:t>
            </a:r>
            <a:r>
              <a:rPr lang="th-TH" dirty="0">
                <a:solidFill>
                  <a:srgbClr val="FF0000"/>
                </a:solidFill>
              </a:rPr>
              <a:t>หมวกกันน็อคเพิ่มขึ้นเล็กน้อย </a:t>
            </a:r>
            <a:r>
              <a:rPr lang="th-TH" dirty="0"/>
              <a:t>จากในปี 2565 มีอัตราการใส่หมวกกันน็อคร้อยละ 8.5 ในปี 2566 มีอัตราการใส่หมวกกันน็อคร้อยละ 11.14 </a:t>
            </a:r>
          </a:p>
          <a:p>
            <a:r>
              <a:rPr lang="th-TH" dirty="0"/>
              <a:t>มีอัตราการเสียชีวิตจากอุบัติเหตุบน</a:t>
            </a:r>
            <a:r>
              <a:rPr lang="th-TH" dirty="0">
                <a:solidFill>
                  <a:srgbClr val="FF0000"/>
                </a:solidFill>
              </a:rPr>
              <a:t>ท้องถนนลดลงอย่างต่อเนื่อง </a:t>
            </a:r>
            <a:r>
              <a:rPr lang="th-TH" dirty="0"/>
              <a:t>ในปี 2564 – 2566 มีผู้เสียชีวิตจากอุบัติเหตุบนท้องถนนจำนวน 26 คน ,20 คน, 10 คน ตามลำดับ </a:t>
            </a:r>
          </a:p>
          <a:p>
            <a:r>
              <a:rPr lang="th-TH" dirty="0"/>
              <a:t>มีอัตราการเกิดอุบัติเหตุในปี 2564 – 2566 คือ 234 คน, 764 คน, </a:t>
            </a:r>
            <a:r>
              <a:rPr lang="th-TH" dirty="0">
                <a:solidFill>
                  <a:srgbClr val="FF0000"/>
                </a:solidFill>
              </a:rPr>
              <a:t>398 คน </a:t>
            </a:r>
            <a:r>
              <a:rPr lang="th-TH" dirty="0"/>
              <a:t>ตามลำดับ</a:t>
            </a:r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C21C753-88EB-044A-A2E2-57E7CC52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419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16AFE-80DE-4943-A8F9-82ECE3237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AE1334-CCB5-4D65-A4F2-DF55342D2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6525"/>
            <a:ext cx="12192000" cy="67214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7EC36-7AC4-43A9-BFC9-D18DD1DCD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962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C55E8-9E2A-B6C5-3CC7-25BA1B030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E4798-CEF1-DD2A-C058-7A22DC9C8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8D74C-7BB9-4435-70A2-4C2674797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020945-1EE1-4A83-9AD3-34EEF7D60B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0" t="6826" r="1993" b="823"/>
          <a:stretch/>
        </p:blipFill>
        <p:spPr>
          <a:xfrm>
            <a:off x="0" y="0"/>
            <a:ext cx="12192000" cy="682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94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0E4AC-F525-4FB5-BB38-3D9AAA861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th-TH" dirty="0"/>
              <a:t>ด้านการจัดเก็บ วิเคราะห์ และใช้ข้อมูลสารสนเทศ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185DA-1338-4873-8D1E-BE3B8DD59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7922952-FD05-497D-83F5-AA2A80427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dirty="0"/>
              <a:t>โครงการมีการจัดเก็บข้อมูล ที่เกี่ยวข้องกับการเกิดอุบัติเหตุจากจักรยานยนต์ ก่อนและหลัง การดำเนินโครงการ ได้อย่างถูกต้องตามหลักวิชาการ</a:t>
            </a:r>
          </a:p>
          <a:p>
            <a:r>
              <a:rPr lang="th-TH" dirty="0">
                <a:solidFill>
                  <a:srgbClr val="FF0000"/>
                </a:solidFill>
              </a:rPr>
              <a:t>โครงการสามารถเข้าถึงแหล่งที่มาข้อมูลสารสนเทศ อุบัติเหตุจากรถจักรยานยนค์ ที่จัดเก็บจากหน่วยงานหรือภาคีเครือข่าย</a:t>
            </a:r>
            <a:r>
              <a:rPr lang="th-TH" dirty="0" err="1">
                <a:solidFill>
                  <a:srgbClr val="FF0000"/>
                </a:solidFill>
              </a:rPr>
              <a:t>อื่นๆ</a:t>
            </a:r>
            <a:r>
              <a:rPr lang="en-US" dirty="0">
                <a:solidFill>
                  <a:srgbClr val="FF0000"/>
                </a:solidFill>
              </a:rPr>
              <a:t> ( 3 ) </a:t>
            </a:r>
            <a:endParaRPr lang="th-TH" dirty="0">
              <a:solidFill>
                <a:srgbClr val="FF0000"/>
              </a:solidFill>
            </a:endParaRPr>
          </a:p>
          <a:p>
            <a:r>
              <a:rPr lang="th-TH" dirty="0">
                <a:solidFill>
                  <a:srgbClr val="FF0000"/>
                </a:solidFill>
              </a:rPr>
              <a:t>โครงการสามารถวิเคราะห์ข้อมูล ในพื้นที่ การเกิดอุบัติเหตุจากรถจักรยานยนค์ ได้  เช่น จุดเสี่ยง พฤติกรรมเสี่ยง  สาเหตุการบาดเจ็บและเสียชีวิตฯลฯ  </a:t>
            </a:r>
            <a:r>
              <a:rPr lang="en-US" dirty="0">
                <a:solidFill>
                  <a:srgbClr val="FF0000"/>
                </a:solidFill>
              </a:rPr>
              <a:t>(2)</a:t>
            </a:r>
            <a:endParaRPr lang="th-TH" dirty="0">
              <a:solidFill>
                <a:srgbClr val="FF0000"/>
              </a:solidFill>
            </a:endParaRPr>
          </a:p>
          <a:p>
            <a:r>
              <a:rPr lang="th-TH" dirty="0">
                <a:solidFill>
                  <a:srgbClr val="FF0000"/>
                </a:solidFill>
              </a:rPr>
              <a:t>โครงการใช้ข้อมูลที่ได้จากการวิเคราะห์ นำมาตัดสินใจเพื่อวางแผนหาแนวทางการแก้ไข</a:t>
            </a:r>
            <a:r>
              <a:rPr lang="th-TH" dirty="0"/>
              <a:t>อุบัติเหตุจาก</a:t>
            </a:r>
            <a:r>
              <a:rPr lang="th-TH" dirty="0">
                <a:solidFill>
                  <a:srgbClr val="FF0000"/>
                </a:solidFill>
              </a:rPr>
              <a:t>รถจักรยานยนต์ </a:t>
            </a:r>
            <a:r>
              <a:rPr lang="en-US" dirty="0">
                <a:solidFill>
                  <a:srgbClr val="FF0000"/>
                </a:solidFill>
              </a:rPr>
              <a:t>(1)</a:t>
            </a:r>
            <a:endParaRPr lang="th-TH" dirty="0">
              <a:solidFill>
                <a:srgbClr val="FF0000"/>
              </a:solidFill>
            </a:endParaRPr>
          </a:p>
          <a:p>
            <a:r>
              <a:rPr lang="th-TH" dirty="0"/>
              <a:t>โครงการมีการจัดเก็บและรวบรวมข้อมูลอย่างเป็นระบบ เพื่อให้สามารถนำไปใช้ประโยชน์ได้</a:t>
            </a:r>
          </a:p>
          <a:p>
            <a:endParaRPr lang="th-TH" dirty="0"/>
          </a:p>
          <a:p>
            <a:endParaRPr lang="th-TH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077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6250-BB4B-4725-9DDD-F8A9C9222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</a:t>
            </a:r>
            <a:r>
              <a:rPr lang="th-TH" dirty="0"/>
              <a:t>การสวมหมวกนิรภัยของกลุ่มเป้าหมาย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B803-BDA8-4367-B3DA-9EC63B8D0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solidFill>
                  <a:srgbClr val="FF0000"/>
                </a:solidFill>
              </a:rPr>
              <a:t>โครงการมีการหนุนเสริมและรณรงค์ ให้มีการใช้มาตรการองค์กร ในพื้นที่อย่างเข้มข้น เพื่อเพิ่มจำนวนการสวมหมวกนิรภัยของกลุ่มเป้าหมาย</a:t>
            </a:r>
            <a:r>
              <a:rPr lang="en-US" dirty="0">
                <a:solidFill>
                  <a:srgbClr val="FF0000"/>
                </a:solidFill>
              </a:rPr>
              <a:t> (1)</a:t>
            </a:r>
          </a:p>
          <a:p>
            <a:r>
              <a:rPr lang="th-TH" dirty="0">
                <a:solidFill>
                  <a:srgbClr val="FF0000"/>
                </a:solidFill>
              </a:rPr>
              <a:t>โครงการมีการรณรงค์การสวมหมวกนิรภัยของกลุ่มเป้าหมาย โดยผ่านการบังคับใช้กฎหมายอย่างต่อเนื่อง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th-TH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r>
              <a:rPr lang="th-TH" dirty="0"/>
              <a:t>โครงการมีการจัดหาหรืออำนวยความสะดวกเพื่อให้กลุ่มเป้าหมายมีหมวกนิรภัย</a:t>
            </a:r>
            <a:endParaRPr lang="en-US" dirty="0"/>
          </a:p>
          <a:p>
            <a:r>
              <a:rPr lang="th-TH" dirty="0"/>
              <a:t>โครงการมีการรณรงค์ และกระตุ้นให้กลุ่มเป้าหมายปรับเปลี่ยนพฤติกรรมเสี่ยง และเพิ่มจำนวนการสวมหมวกนิรภัยผ่านสื่อ</a:t>
            </a:r>
            <a:r>
              <a:rPr lang="th-TH" dirty="0" err="1"/>
              <a:t>ต่างๆ</a:t>
            </a:r>
            <a:r>
              <a:rPr lang="th-TH" dirty="0"/>
              <a:t> </a:t>
            </a:r>
            <a:endParaRPr lang="en-US" dirty="0"/>
          </a:p>
          <a:p>
            <a:r>
              <a:rPr lang="th-TH" dirty="0">
                <a:solidFill>
                  <a:srgbClr val="FF0000"/>
                </a:solidFill>
              </a:rPr>
              <a:t>โครงการมีการสร้างความตระหนัก ให้ความรู้ ควบคู่กับการบังคับใช้กฎหมาย</a:t>
            </a:r>
            <a:r>
              <a:rPr lang="en-US" dirty="0">
                <a:solidFill>
                  <a:srgbClr val="FF0000"/>
                </a:solidFill>
              </a:rPr>
              <a:t> ( 3 )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7AB45-50A0-4134-A557-735A97E2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699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D103F-A5DC-4CB9-A4B2-34092800D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th-TH" dirty="0"/>
              <a:t>มีการสร้างพัฒนา และเชื่อมโยงเครือข่าย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D289D-A68B-4986-A554-687BD6666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โครงการมีการแสวงหาความสัมพันธ์และความร่วมมือกับหน่วยงาน</a:t>
            </a:r>
            <a:r>
              <a:rPr lang="th-TH" dirty="0" err="1"/>
              <a:t>อื่นๆ</a:t>
            </a:r>
            <a:r>
              <a:rPr lang="th-TH" dirty="0"/>
              <a:t>ทั้งในและนอกพื้นที่ เพื่อร่วมขับเคลื่อนและป้องกันอุบัติเหตุจากรถจักรยานยนต์</a:t>
            </a:r>
            <a:r>
              <a:rPr lang="en-US" dirty="0"/>
              <a:t> </a:t>
            </a:r>
          </a:p>
          <a:p>
            <a:r>
              <a:rPr lang="th-TH" dirty="0">
                <a:solidFill>
                  <a:srgbClr val="FF0000"/>
                </a:solidFill>
              </a:rPr>
              <a:t>ภาคีเครือข่ายที่เข้าร่วมกับโครงการมีส่วนร่วมและ มีบทบาทหน้าที่ในการขับเคลื่อนโครงการอย่างเป็นรูปธรรม</a:t>
            </a:r>
            <a:r>
              <a:rPr lang="en-US" dirty="0">
                <a:solidFill>
                  <a:srgbClr val="FF0000"/>
                </a:solidFill>
              </a:rPr>
              <a:t> (2)</a:t>
            </a:r>
          </a:p>
          <a:p>
            <a:r>
              <a:rPr lang="th-TH" dirty="0">
                <a:solidFill>
                  <a:srgbClr val="FF0000"/>
                </a:solidFill>
              </a:rPr>
              <a:t>ภาคีเครือข่ายที่เข้าร่วมกับโครงการสามารถบูรณาประเด็นการขับเคลื่อนงาน  งบประมาณ  ความรู้ หรือ บุคลากร เข้าสู่พันธกิจของหน่วยงานของภาคีเครือข่ายได้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th-TH" dirty="0">
                <a:solidFill>
                  <a:srgbClr val="FF0000"/>
                </a:solidFill>
              </a:rPr>
              <a:t>(1)</a:t>
            </a:r>
            <a:endParaRPr lang="en-US" dirty="0"/>
          </a:p>
          <a:p>
            <a:r>
              <a:rPr lang="th-TH" dirty="0">
                <a:solidFill>
                  <a:srgbClr val="FF0000"/>
                </a:solidFill>
              </a:rPr>
              <a:t>โครงการมีกระบวนการพัฒนาสมาชิกของเครือข่ายอย่างต่อเนื่องโดยผ่านการเรียนรู้ร่วมกัน(</a:t>
            </a:r>
            <a:r>
              <a:rPr lang="en-US" dirty="0">
                <a:solidFill>
                  <a:srgbClr val="FF0000"/>
                </a:solidFill>
              </a:rPr>
              <a:t>3</a:t>
            </a:r>
            <a:r>
              <a:rPr lang="th-TH" dirty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th-TH" dirty="0"/>
              <a:t>โครงการมีการใช้เทคโนโลยีที่ทันสมัยในการติดต่อสื่อสารกับเครือข่ายและมีกิจกรรมร่วมกันเสมอ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3AB0D-E9FA-420D-9BC3-8FEBF2437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786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AF532-BE25-4982-B115-49279FAB4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</a:t>
            </a:r>
            <a:r>
              <a:rPr lang="th-TH" dirty="0"/>
              <a:t>ระบบกลไก </a:t>
            </a:r>
            <a:r>
              <a:rPr lang="th-TH" dirty="0" err="1"/>
              <a:t>ศป</a:t>
            </a:r>
            <a:r>
              <a:rPr lang="th-TH" dirty="0"/>
              <a:t>ถ. </a:t>
            </a:r>
            <a:r>
              <a:rPr lang="th-TH" dirty="0" err="1"/>
              <a:t>พช</a:t>
            </a:r>
            <a:r>
              <a:rPr lang="th-TH" dirty="0"/>
              <a:t>อ. ระดับอำเภอ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6E1F9-F60E-4A99-A6C6-35392B344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solidFill>
                  <a:srgbClr val="FF0000"/>
                </a:solidFill>
              </a:rPr>
              <a:t>โครงการมีการเชื่อมประสาน และขับเคลื่อนงานการป้องกันอุบัติเหตุจากรถจักรยานยนต์ ร่วมกับ </a:t>
            </a:r>
            <a:r>
              <a:rPr lang="th-TH" dirty="0" err="1">
                <a:solidFill>
                  <a:srgbClr val="FF0000"/>
                </a:solidFill>
              </a:rPr>
              <a:t>ศป</a:t>
            </a:r>
            <a:r>
              <a:rPr lang="th-TH" dirty="0">
                <a:solidFill>
                  <a:srgbClr val="FF0000"/>
                </a:solidFill>
              </a:rPr>
              <a:t>ถ. ในระดับอำเภอ  และ </a:t>
            </a:r>
            <a:r>
              <a:rPr lang="th-TH" dirty="0" err="1">
                <a:solidFill>
                  <a:srgbClr val="FF0000"/>
                </a:solidFill>
              </a:rPr>
              <a:t>ศป</a:t>
            </a:r>
            <a:r>
              <a:rPr lang="th-TH" dirty="0">
                <a:solidFill>
                  <a:srgbClr val="FF0000"/>
                </a:solidFill>
              </a:rPr>
              <a:t>ถ. ท้องถิ่น</a:t>
            </a:r>
            <a:r>
              <a:rPr lang="en-US" dirty="0">
                <a:solidFill>
                  <a:srgbClr val="FF0000"/>
                </a:solidFill>
              </a:rPr>
              <a:t> (1)</a:t>
            </a:r>
          </a:p>
          <a:p>
            <a:r>
              <a:rPr lang="th-TH" dirty="0">
                <a:solidFill>
                  <a:srgbClr val="FF0000"/>
                </a:solidFill>
              </a:rPr>
              <a:t>โครงการมีการเชื่อมประสาน และขับเคลื่อนงานการป้องกันอุบัติเหตุจากรถจักรยานยนต์ ร่วมกับ  </a:t>
            </a:r>
            <a:r>
              <a:rPr lang="th-TH" dirty="0" err="1">
                <a:solidFill>
                  <a:srgbClr val="FF0000"/>
                </a:solidFill>
              </a:rPr>
              <a:t>พช</a:t>
            </a:r>
            <a:r>
              <a:rPr lang="th-TH" dirty="0">
                <a:solidFill>
                  <a:srgbClr val="FF0000"/>
                </a:solidFill>
              </a:rPr>
              <a:t>อ. เป็นหลัก(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th-TH" dirty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th-TH" dirty="0"/>
              <a:t>กิจกรรมการดำเนินโครงการได้ถูกนำไปรายงานในที่ประชุม </a:t>
            </a:r>
            <a:r>
              <a:rPr lang="th-TH" dirty="0" err="1"/>
              <a:t>ศป</a:t>
            </a:r>
            <a:r>
              <a:rPr lang="th-TH" dirty="0"/>
              <a:t>ถ. ระดับอำเภอ และ </a:t>
            </a:r>
            <a:r>
              <a:rPr lang="th-TH" dirty="0" err="1"/>
              <a:t>ศป</a:t>
            </a:r>
            <a:r>
              <a:rPr lang="th-TH" dirty="0"/>
              <a:t>ถ. ท้องถิ่น</a:t>
            </a:r>
            <a:endParaRPr lang="en-US" dirty="0"/>
          </a:p>
          <a:p>
            <a:r>
              <a:rPr lang="th-TH" dirty="0"/>
              <a:t>โครงการได้มีการผลักดันให้ประเด็นความปลอดภัยทางถนน เป็นประเด็นการทำงานหลักของ </a:t>
            </a:r>
            <a:r>
              <a:rPr lang="th-TH" dirty="0" err="1"/>
              <a:t>พช</a:t>
            </a:r>
            <a:r>
              <a:rPr lang="th-TH" dirty="0"/>
              <a:t>อ.. </a:t>
            </a:r>
            <a:endParaRPr lang="en-US" dirty="0"/>
          </a:p>
          <a:p>
            <a:r>
              <a:rPr lang="th-TH" dirty="0" err="1">
                <a:solidFill>
                  <a:srgbClr val="FF0000"/>
                </a:solidFill>
              </a:rPr>
              <a:t>ศป</a:t>
            </a:r>
            <a:r>
              <a:rPr lang="th-TH" dirty="0">
                <a:solidFill>
                  <a:srgbClr val="FF0000"/>
                </a:solidFill>
              </a:rPr>
              <a:t>ถ. ท้องถิ่น ได้นำเอาแนวคิดการป้องกันอุบัติเหตุจากจักรยายนต์ ไปบรรจุในแผนพัฒนาท้องถิ่นเพื่อแก้ไขปัญหาอย่างยั่งยืน</a:t>
            </a:r>
            <a:r>
              <a:rPr lang="en-US" dirty="0">
                <a:solidFill>
                  <a:srgbClr val="FF0000"/>
                </a:solidFill>
              </a:rPr>
              <a:t> ( 3 )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CEF27-2E7E-402A-9860-916A23B4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670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3219F-4E4A-414A-85F5-2CC924263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</a:t>
            </a:r>
            <a:r>
              <a:rPr lang="th-TH" dirty="0"/>
              <a:t>การสร้างทางเลือกใหม่ในการแก้ไขปัญหา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3A5BE-6A55-4696-AF49-1BD395D36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th-TH" dirty="0">
                <a:solidFill>
                  <a:srgbClr val="FF0000"/>
                </a:solidFill>
              </a:rPr>
              <a:t>โครงการทำให้เกิดแนวคิดหรือนวัตกรรมใหม่ๆที่นำไปสู่การแก้ไขปัญหาอุบัติเหตุจากรถจักรยานยนต์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th-TH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1)</a:t>
            </a:r>
          </a:p>
          <a:p>
            <a:r>
              <a:rPr lang="th-TH" dirty="0">
                <a:solidFill>
                  <a:srgbClr val="FF0000"/>
                </a:solidFill>
              </a:rPr>
              <a:t>โครงการมีการทดลองใช้แนวคิดและนวัตกรรมใหม่ๆที่นำไปสู่การแก้ไขปัญหาอุบัติเหตุจากรถจักรยานยนต์</a:t>
            </a:r>
            <a:r>
              <a:rPr lang="en-US" dirty="0">
                <a:solidFill>
                  <a:srgbClr val="FF0000"/>
                </a:solidFill>
              </a:rPr>
              <a:t> (2)</a:t>
            </a:r>
          </a:p>
          <a:p>
            <a:r>
              <a:rPr lang="th-TH" dirty="0"/>
              <a:t>โครงการมีการติดตามประเมินการใช้แนวคิดและนวัตกรรมใหม่ๆที่นำไปสู่การแก้ไขปัญหาอุบัติเหตุจากรถจักรยานยนต์</a:t>
            </a:r>
            <a:endParaRPr lang="en-US" dirty="0"/>
          </a:p>
          <a:p>
            <a:r>
              <a:rPr lang="th-TH" dirty="0">
                <a:solidFill>
                  <a:srgbClr val="FF0000"/>
                </a:solidFill>
              </a:rPr>
              <a:t>โครงการมีการนำผลการติดตามประเมิน มาพูดคุยเพื่อหาแนวทางการพัฒนาทางเลือก </a:t>
            </a:r>
            <a:r>
              <a:rPr lang="th-TH" dirty="0" err="1">
                <a:solidFill>
                  <a:srgbClr val="FF0000"/>
                </a:solidFill>
              </a:rPr>
              <a:t>เเนวคิด</a:t>
            </a:r>
            <a:r>
              <a:rPr lang="th-TH" dirty="0">
                <a:solidFill>
                  <a:srgbClr val="FF0000"/>
                </a:solidFill>
              </a:rPr>
              <a:t>และ นวัตกรรมใหม่ๆ</a:t>
            </a:r>
            <a:r>
              <a:rPr lang="en-US" dirty="0">
                <a:solidFill>
                  <a:srgbClr val="FF0000"/>
                </a:solidFill>
              </a:rPr>
              <a:t> (3 ) </a:t>
            </a:r>
          </a:p>
          <a:p>
            <a:r>
              <a:rPr lang="th-TH" dirty="0"/>
              <a:t>โครงการมีกระบวนการนำแนวคิดและนวัตกรรมที่ได้รับการพัฒนา มาดำเนินการซ้ำอีกรอบ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D19FC-5293-4A65-852F-48C305F2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05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71F5B-CA9F-45BB-8CCE-60948093F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</a:t>
            </a:r>
            <a:r>
              <a:rPr lang="th-TH" dirty="0"/>
              <a:t>การพัฒนาศักยภาพคนทำงาน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F6F43-E369-41A9-8318-31DE15D86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solidFill>
                  <a:srgbClr val="FF0000"/>
                </a:solidFill>
              </a:rPr>
              <a:t>การดำเนินโครงการมีการสื่อสารเพื่อสร้างความเข้าใจ เป้าหมายการทำงานให้กับคณะทำงานและผู้ที่เกี่ยวข้องรับทราบเป็นประจำ </a:t>
            </a:r>
            <a:r>
              <a:rPr lang="en-US" dirty="0">
                <a:solidFill>
                  <a:srgbClr val="FF0000"/>
                </a:solidFill>
              </a:rPr>
              <a:t>(1)</a:t>
            </a:r>
          </a:p>
          <a:p>
            <a:r>
              <a:rPr lang="th-TH" dirty="0">
                <a:solidFill>
                  <a:srgbClr val="FF0000"/>
                </a:solidFill>
              </a:rPr>
              <a:t>การดำเนินโครงการ มีการเปิดโอกาสให้คณะทำงานได้มีส่วนร่วม ซักถาม และแสดงความคิดเห็น </a:t>
            </a:r>
            <a:r>
              <a:rPr lang="en-US" dirty="0">
                <a:solidFill>
                  <a:srgbClr val="FF0000"/>
                </a:solidFill>
              </a:rPr>
              <a:t>(3)</a:t>
            </a:r>
          </a:p>
          <a:p>
            <a:r>
              <a:rPr lang="th-TH" dirty="0">
                <a:solidFill>
                  <a:srgbClr val="FF0000"/>
                </a:solidFill>
              </a:rPr>
              <a:t>การดำเนินโครงการมีการแบ่งหน้าที่ความรับผิดชอบของคนทำงานอย่างชัดเจน </a:t>
            </a:r>
            <a:r>
              <a:rPr lang="en-US" dirty="0">
                <a:solidFill>
                  <a:srgbClr val="FF0000"/>
                </a:solidFill>
              </a:rPr>
              <a:t>(2)</a:t>
            </a:r>
          </a:p>
          <a:p>
            <a:r>
              <a:rPr lang="th-TH" dirty="0"/>
              <a:t>โครงการมีการพัฒนาศักยภาพคนทำงานให้เหมาะสมกับงานที่รับผิดชอบ และตามความสนใจ</a:t>
            </a:r>
            <a:endParaRPr lang="en-US" dirty="0"/>
          </a:p>
          <a:p>
            <a:r>
              <a:rPr lang="th-TH" dirty="0"/>
              <a:t>คณะทำงานโครงการมีสัมพันธภาพที่ดี และเป็นกัลยาณมิตรต่อกัน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88A41-B4EE-4A97-B9C6-324E8A89F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063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D8F13-9961-4A4B-9675-3C1015676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</a:t>
            </a:r>
            <a:r>
              <a:rPr lang="th-TH" dirty="0"/>
              <a:t>การใช้เทคโนโลยี สื่อสร้างสรรค์ เพื่อการสื่อสารสาธารณะ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71901-1E8A-40FB-97D5-818C6DCE1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dirty="0">
                <a:solidFill>
                  <a:srgbClr val="FF0000"/>
                </a:solidFill>
              </a:rPr>
              <a:t>โครงการทำให้เกิดประเด็นการสื่อสารสาธารณะในพื้นที่ การสร้างความตระหนักเพื่อแก้ไขปัญหาอุบัติเหตุจากรถจักรยานยนต์</a:t>
            </a:r>
            <a:r>
              <a:rPr lang="en-US" dirty="0">
                <a:solidFill>
                  <a:srgbClr val="FF0000"/>
                </a:solidFill>
              </a:rPr>
              <a:t> (1</a:t>
            </a:r>
            <a:r>
              <a:rPr lang="th-TH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r>
              <a:rPr lang="th-TH" dirty="0">
                <a:solidFill>
                  <a:srgbClr val="FF0000"/>
                </a:solidFill>
              </a:rPr>
              <a:t>โครงการมีการผลิตสื่อที่ใช้เป็นเครื่องมือในการสื่อสารกับกลุ่มเป้าหมาย</a:t>
            </a:r>
            <a:r>
              <a:rPr lang="en-US" dirty="0">
                <a:solidFill>
                  <a:srgbClr val="FF0000"/>
                </a:solidFill>
              </a:rPr>
              <a:t> (2 )</a:t>
            </a:r>
          </a:p>
          <a:p>
            <a:r>
              <a:rPr lang="th-TH" dirty="0">
                <a:solidFill>
                  <a:srgbClr val="FF0000"/>
                </a:solidFill>
              </a:rPr>
              <a:t>โครงการมีการสื่อสารกับกลุ่มเป้าหมายที่หลากหลายช่องทาง เหมาะสมตามความหลากหลายของกลุ่มเป้าหมาย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th-TH" dirty="0">
                <a:solidFill>
                  <a:srgbClr val="FF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th-TH" dirty="0">
                <a:solidFill>
                  <a:srgbClr val="FF0000"/>
                </a:solidFill>
              </a:rPr>
              <a:t> 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th-TH" dirty="0"/>
              <a:t>โครงการมีการใช้เทคโนโลยี เข้ามาช่วยในการแก้ไขปัญหาอุบัติเหตุจากรถจักรยานยนต์</a:t>
            </a:r>
            <a:endParaRPr lang="en-US" dirty="0"/>
          </a:p>
          <a:p>
            <a:r>
              <a:rPr lang="th-TH" dirty="0"/>
              <a:t>โครงการมีโอกาสการนำเอาประเด็นอุบัติเหตุจากรถจักรยานยนต์ มาสื่อสารกับคนในพื้นที่ทั่วไป นอกเหนือจากกลุ่มเป้าหมาย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976E3-62BF-4AF8-A6E6-5DC3C3AA3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353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74552-584A-4B0C-88FC-6ACDFBAB1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8. </a:t>
            </a:r>
            <a:r>
              <a:rPr lang="th-TH" dirty="0"/>
              <a:t>ความต่อเนื่องและความยั่งยืนของโครงการ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D357E-F1F6-4EA7-82F6-999E91131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โครงการสามารถดำเนินกิจกรรมได้อย่างต่อเนื่อง แม้ไม่มีงบประมาณสนับสนุน</a:t>
            </a:r>
            <a:endParaRPr lang="en-US" dirty="0"/>
          </a:p>
          <a:p>
            <a:r>
              <a:rPr lang="th-TH" dirty="0"/>
              <a:t>หน่วยงานภาคีเครือข่ายที่เกี่ยวข้องจะช่วยหนุนเสริมการทำงานของโครงการอย่างต่อเนื่อง</a:t>
            </a:r>
            <a:endParaRPr lang="en-US" dirty="0"/>
          </a:p>
          <a:p>
            <a:r>
              <a:rPr lang="th-TH" dirty="0">
                <a:solidFill>
                  <a:srgbClr val="FF0000"/>
                </a:solidFill>
              </a:rPr>
              <a:t>ความต่อเนื่องและความยั่งยืนของโครงการ ต้องถูกบรรจุเป็นส่วนหนึ่งในแผนงบประมาณของหน่วยงานที่เกี่ยวข้อง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th-TH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r>
              <a:rPr lang="th-TH" dirty="0">
                <a:solidFill>
                  <a:srgbClr val="FF0000"/>
                </a:solidFill>
              </a:rPr>
              <a:t>การสร้างความตระหนักให้กับคนในพื้นที่ ที่เป็นเจ้าของปัญหาให้มีส่วนร่วมในการแก้ไขปัญหา คือความยั่งยืนของโครงการ</a:t>
            </a:r>
            <a:r>
              <a:rPr lang="en-US" dirty="0">
                <a:solidFill>
                  <a:srgbClr val="FF0000"/>
                </a:solidFill>
              </a:rPr>
              <a:t> (1)</a:t>
            </a:r>
          </a:p>
          <a:p>
            <a:r>
              <a:rPr lang="th-TH" dirty="0">
                <a:solidFill>
                  <a:srgbClr val="FF0000"/>
                </a:solidFill>
              </a:rPr>
              <a:t>ควรมีงบประมาณหนุนเสริมอย่างต่อเนื่อง โดยเฉพาะพื้นที่ที่เคยริเริ่มทำโครงการแต่ยังแก้ไขปัญหาไม่สำเร็จ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( 3 )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27F40-4BA9-4794-9553-F78F8A60F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068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93A4AC-202B-4F06-BCBB-D949CB2F7D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9664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DE030A-AC0A-44EC-8303-CEC77E597EDF}"/>
              </a:ext>
            </a:extLst>
          </p:cNvPr>
          <p:cNvSpPr/>
          <p:nvPr/>
        </p:nvSpPr>
        <p:spPr>
          <a:xfrm>
            <a:off x="0" y="9664"/>
            <a:ext cx="12192000" cy="6858000"/>
          </a:xfrm>
          <a:prstGeom prst="rect">
            <a:avLst/>
          </a:prstGeom>
          <a:gradFill>
            <a:gsLst>
              <a:gs pos="0">
                <a:srgbClr val="F47920">
                  <a:alpha val="70000"/>
                </a:srgbClr>
              </a:gs>
              <a:gs pos="100000">
                <a:srgbClr val="CB591C">
                  <a:alpha val="9000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FAB60C6-9B1C-4C50-9524-126D0DF82893}"/>
              </a:ext>
            </a:extLst>
          </p:cNvPr>
          <p:cNvSpPr/>
          <p:nvPr/>
        </p:nvSpPr>
        <p:spPr>
          <a:xfrm>
            <a:off x="4389461" y="3757296"/>
            <a:ext cx="3048893" cy="43861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ขอบคุณค่ะ</a:t>
            </a:r>
            <a:endParaRPr lang="en-US" sz="2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85D141-DB34-43E1-A14E-BC8D9F8F1851}"/>
              </a:ext>
            </a:extLst>
          </p:cNvPr>
          <p:cNvSpPr txBox="1">
            <a:spLocks/>
          </p:cNvSpPr>
          <p:nvPr/>
        </p:nvSpPr>
        <p:spPr>
          <a:xfrm>
            <a:off x="2214880" y="1742396"/>
            <a:ext cx="7398057" cy="20149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6773B1-FCEC-4E98-84A7-EA64196F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3739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F5FE6-E677-4C50-9E7F-FA1A2135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0896" y="6330370"/>
            <a:ext cx="2743200" cy="365125"/>
          </a:xfrm>
        </p:spPr>
        <p:txBody>
          <a:bodyPr/>
          <a:lstStyle/>
          <a:p>
            <a:fld id="{2DD44919-0B7A-4C65-84BE-BF68D95D996A}" type="slidenum">
              <a:rPr lang="en-US" sz="1600" smtClean="0"/>
              <a:pPr/>
              <a:t>3</a:t>
            </a:fld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AF964-05D8-4C49-BFBA-B4613A5DE4A5}"/>
              </a:ext>
            </a:extLst>
          </p:cNvPr>
          <p:cNvSpPr/>
          <p:nvPr/>
        </p:nvSpPr>
        <p:spPr>
          <a:xfrm>
            <a:off x="699752" y="6367514"/>
            <a:ext cx="5517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I </a:t>
            </a:r>
            <a:r>
              <a:rPr lang="th-TH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โครงการพัฒนาอำเภอ ตำบล ขับขี่จักรยานยนต์ปลอดภัย ภาคเหนือตอนล่าง </a:t>
            </a:r>
            <a:endParaRPr lang="en-US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A678D9-F254-4B19-8C8D-3B985244E53C}"/>
              </a:ext>
            </a:extLst>
          </p:cNvPr>
          <p:cNvSpPr/>
          <p:nvPr/>
        </p:nvSpPr>
        <p:spPr>
          <a:xfrm rot="2700000">
            <a:off x="11838098" y="64760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ECAE3B-8330-4FF3-BE8E-3769298E709D}"/>
              </a:ext>
            </a:extLst>
          </p:cNvPr>
          <p:cNvSpPr/>
          <p:nvPr/>
        </p:nvSpPr>
        <p:spPr>
          <a:xfrm rot="2700000">
            <a:off x="12138711" y="6361232"/>
            <a:ext cx="345167" cy="34516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7571AA-BA30-4598-9014-9F124FC115B7}"/>
              </a:ext>
            </a:extLst>
          </p:cNvPr>
          <p:cNvSpPr/>
          <p:nvPr/>
        </p:nvSpPr>
        <p:spPr>
          <a:xfrm rot="678058">
            <a:off x="78187" y="6811213"/>
            <a:ext cx="440371" cy="44037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A93901-3511-4B0C-AA33-6262D1CE901A}"/>
              </a:ext>
            </a:extLst>
          </p:cNvPr>
          <p:cNvSpPr/>
          <p:nvPr/>
        </p:nvSpPr>
        <p:spPr>
          <a:xfrm rot="2700000">
            <a:off x="11973425" y="65949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B9ADEF9-C1C4-432E-A5B1-771A74EB2568}"/>
              </a:ext>
            </a:extLst>
          </p:cNvPr>
          <p:cNvSpPr/>
          <p:nvPr/>
        </p:nvSpPr>
        <p:spPr>
          <a:xfrm rot="2700000">
            <a:off x="11969453" y="6354807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C658637-6842-46B7-AD2F-6B5AD26ACF3C}"/>
              </a:ext>
            </a:extLst>
          </p:cNvPr>
          <p:cNvSpPr/>
          <p:nvPr/>
        </p:nvSpPr>
        <p:spPr>
          <a:xfrm rot="2700000">
            <a:off x="11751097" y="643845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8D562D8-C599-4C84-8ACB-F76DCB0E445A}"/>
              </a:ext>
            </a:extLst>
          </p:cNvPr>
          <p:cNvSpPr/>
          <p:nvPr/>
        </p:nvSpPr>
        <p:spPr>
          <a:xfrm rot="2700000">
            <a:off x="12075918" y="627128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9E4776A-CE5D-4028-8939-BA220A99FE62}"/>
              </a:ext>
            </a:extLst>
          </p:cNvPr>
          <p:cNvSpPr/>
          <p:nvPr/>
        </p:nvSpPr>
        <p:spPr>
          <a:xfrm rot="2700000">
            <a:off x="11536087" y="6653227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5A58A7C-67F3-4BF5-89C9-09E0CAE4374F}"/>
              </a:ext>
            </a:extLst>
          </p:cNvPr>
          <p:cNvSpPr/>
          <p:nvPr/>
        </p:nvSpPr>
        <p:spPr>
          <a:xfrm rot="2700000">
            <a:off x="12075917" y="674852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625014-3502-40A3-9A75-2754019DC787}"/>
              </a:ext>
            </a:extLst>
          </p:cNvPr>
          <p:cNvSpPr/>
          <p:nvPr/>
        </p:nvSpPr>
        <p:spPr>
          <a:xfrm rot="2700000">
            <a:off x="12141974" y="6815201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0C5E4E-E4C7-4530-B5AD-7B416BE59DEE}"/>
              </a:ext>
            </a:extLst>
          </p:cNvPr>
          <p:cNvSpPr/>
          <p:nvPr/>
        </p:nvSpPr>
        <p:spPr>
          <a:xfrm rot="2700000">
            <a:off x="12141974" y="668689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7B01FA3-0100-4326-9637-43B1CF0158A7}"/>
              </a:ext>
            </a:extLst>
          </p:cNvPr>
          <p:cNvSpPr/>
          <p:nvPr/>
        </p:nvSpPr>
        <p:spPr>
          <a:xfrm rot="2700000">
            <a:off x="12208031" y="6753574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1D25B1-1A8F-48D6-A348-591A4D4F655B}"/>
              </a:ext>
            </a:extLst>
          </p:cNvPr>
          <p:cNvSpPr/>
          <p:nvPr/>
        </p:nvSpPr>
        <p:spPr>
          <a:xfrm>
            <a:off x="5610937" y="1486009"/>
            <a:ext cx="1257224" cy="432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จังหวัด</a:t>
            </a:r>
            <a:endParaRPr lang="en-US" sz="20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15AB9-B784-43E4-9E69-086927CE1C39}"/>
              </a:ext>
            </a:extLst>
          </p:cNvPr>
          <p:cNvSpPr/>
          <p:nvPr/>
        </p:nvSpPr>
        <p:spPr>
          <a:xfrm>
            <a:off x="7131827" y="1495771"/>
            <a:ext cx="518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rgbClr val="893713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ตาก</a:t>
            </a:r>
            <a:endParaRPr lang="en-US" sz="2000" b="1" dirty="0">
              <a:solidFill>
                <a:srgbClr val="893713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37F5954-3360-40CA-AAD1-02622680D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 b="12502"/>
          <a:stretch/>
        </p:blipFill>
        <p:spPr>
          <a:xfrm>
            <a:off x="39307" y="201099"/>
            <a:ext cx="5020126" cy="2826581"/>
          </a:xfrm>
          <a:prstGeom prst="snip2DiagRect">
            <a:avLst>
              <a:gd name="adj1" fmla="val 0"/>
              <a:gd name="adj2" fmla="val 40447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31DA92-CC86-499F-8B80-2873914B1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 b="12502"/>
          <a:stretch/>
        </p:blipFill>
        <p:spPr>
          <a:xfrm>
            <a:off x="39307" y="3388182"/>
            <a:ext cx="4651152" cy="2618830"/>
          </a:xfrm>
          <a:prstGeom prst="snip2DiagRect">
            <a:avLst>
              <a:gd name="adj1" fmla="val 33080"/>
              <a:gd name="adj2" fmla="val 0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45EA156-FD9D-49A0-A57D-AA9FDA85793B}"/>
              </a:ext>
            </a:extLst>
          </p:cNvPr>
          <p:cNvSpPr/>
          <p:nvPr/>
        </p:nvSpPr>
        <p:spPr>
          <a:xfrm>
            <a:off x="5983550" y="457507"/>
            <a:ext cx="6146665" cy="680233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>
                <a:latin typeface="ThaiSans Neue" panose="02000000000000000000" pitchFamily="2" charset="-34"/>
                <a:cs typeface="ThaiSans Neue" panose="02000000000000000000" pitchFamily="2" charset="-34"/>
              </a:rPr>
              <a:t>พัฒนา หมู่บ้าน/ตำบล/อำเภอ บ้านตาก ขับขี่รถจักรยานยนต์ปลอดภัย</a:t>
            </a:r>
            <a:endParaRPr lang="th-TH" sz="20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6C5C128-C700-4480-8F45-3654B2175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156" y="263632"/>
            <a:ext cx="860224" cy="857357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BEE54A2-22B8-6E86-E369-8182BB530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0754" y="1161203"/>
            <a:ext cx="3665156" cy="2748867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C0133D3-BB3B-BD29-E97B-CBBE26BE2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87" y="3375949"/>
            <a:ext cx="3430067" cy="257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8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5B41C17-B79C-8F76-1902-1D05F823A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189" y="136525"/>
            <a:ext cx="10515600" cy="1325563"/>
          </a:xfrm>
        </p:spPr>
        <p:txBody>
          <a:bodyPr/>
          <a:lstStyle/>
          <a:p>
            <a:r>
              <a:rPr lang="th-TH" dirty="0"/>
              <a:t>ผลการดำเนินโครงการ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0F331C3-07D5-EDD1-3793-D414049D2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611"/>
            <a:ext cx="10515600" cy="4736352"/>
          </a:xfrm>
        </p:spPr>
        <p:txBody>
          <a:bodyPr>
            <a:normAutofit/>
          </a:bodyPr>
          <a:lstStyle/>
          <a:p>
            <a:r>
              <a:rPr lang="th-TH" dirty="0"/>
              <a:t>. 1</a:t>
            </a:r>
            <a:r>
              <a:rPr lang="th-TH" dirty="0">
                <a:solidFill>
                  <a:srgbClr val="FF0000"/>
                </a:solidFill>
              </a:rPr>
              <a:t>เกิดแกนนำและคณะทำงานขับเคลื่อนกลไกการจัดการความปลอดภัย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th-TH" dirty="0"/>
              <a:t>ในระดับอำเภอ ตำบล ในพื้นที่ดำเนินการอำเภอละ 20 คน  ตำบลละ  15  คน และสามารถดำเนินงานป้องกันอุบัติเหตุจราจรภายใต้สถานการณ์โควิคระบาดได้ และเกิดฐานข้อมูลเครือข่ายร่วมขับเคลื่อนงานในพื้นที่ดำเนินการ มีการติดต่อประสานงาน กันอย่างต่อเนื่อง </a:t>
            </a:r>
          </a:p>
          <a:p>
            <a:r>
              <a:rPr lang="th-TH" dirty="0"/>
              <a:t>เกิด</a:t>
            </a:r>
            <a:r>
              <a:rPr lang="th-TH" dirty="0">
                <a:solidFill>
                  <a:srgbClr val="FF0000"/>
                </a:solidFill>
              </a:rPr>
              <a:t>การพัฒนาภาคีเครือข่ายในระดับอำเภอ ตำบล ให้อำเภอ</a:t>
            </a:r>
            <a:r>
              <a:rPr lang="th-TH" dirty="0"/>
              <a:t> ใช้กลไกของศูนย์ปฏิบัติการป้องกันและลดอุบัติเหตุทางถนนอำเภอ  และกลไกของศูนย์ปฏิบัติการความปลอดภัยทางถนนท้องถิ่น ซึ่งจะเป็นแกนสำคัญในการขับเคลื่อนงาน </a:t>
            </a:r>
            <a:r>
              <a:rPr lang="en-US" dirty="0"/>
              <a:t>( </a:t>
            </a:r>
            <a:r>
              <a:rPr lang="th-TH" dirty="0">
                <a:solidFill>
                  <a:srgbClr val="FF0000"/>
                </a:solidFill>
              </a:rPr>
              <a:t>ท้องถิ่นบรรจุแผนความปลอดภัยจากอุบัติเหตุจากรถจักรยานยนต์ลงในแผนงบประมาณ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th-TH" dirty="0">
                <a:solidFill>
                  <a:srgbClr val="FF0000"/>
                </a:solidFill>
              </a:rPr>
              <a:t> ปี 25</a:t>
            </a:r>
            <a:r>
              <a:rPr lang="en-US" dirty="0">
                <a:solidFill>
                  <a:srgbClr val="FF0000"/>
                </a:solidFill>
              </a:rPr>
              <a:t>67) </a:t>
            </a:r>
            <a:endParaRPr lang="th-TH" dirty="0">
              <a:solidFill>
                <a:srgbClr val="FF0000"/>
              </a:solidFill>
            </a:endParaRPr>
          </a:p>
          <a:p>
            <a:r>
              <a:rPr lang="th-TH" dirty="0"/>
              <a:t> </a:t>
            </a:r>
            <a:r>
              <a:rPr lang="th-TH" dirty="0">
                <a:solidFill>
                  <a:srgbClr val="FF0000"/>
                </a:solidFill>
              </a:rPr>
              <a:t>เกิดธรรมนูญตำบล/กฎกติกา</a:t>
            </a:r>
            <a:r>
              <a:rPr lang="th-TH" dirty="0"/>
              <a:t>ที่ชุมชนมีส่วนร่วมแสดงความคิดเห็นซึ่งเป็นข้อสรุปใช้ในชุมชนนั้นเพื่อใช้ยังผลให้ชุมชนเล็งถึงปัญหาหรือผลที่เกิดจากอุบัติเหตุเพื่อช่วยกันลดอุบิติเหตุลดลง      </a:t>
            </a:r>
          </a:p>
          <a:p>
            <a:r>
              <a:rPr lang="th-TH" dirty="0"/>
              <a:t> เครือข่าย/ชุมชนระดับตำบลสามารถค้นหาจุดเสี่ยง,เก็บข้อมูลจากแหล่งข้อมูลที่น่าเชื่อถือพร้อมวิเคราะห์ได้</a:t>
            </a:r>
          </a:p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7BFC6691-83CC-0CA6-947B-F9EA9C64F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202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F5FE6-E677-4C50-9E7F-FA1A2135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0896" y="6330370"/>
            <a:ext cx="2743200" cy="365125"/>
          </a:xfrm>
        </p:spPr>
        <p:txBody>
          <a:bodyPr/>
          <a:lstStyle/>
          <a:p>
            <a:fld id="{2DD44919-0B7A-4C65-84BE-BF68D95D996A}" type="slidenum">
              <a:rPr lang="en-US" sz="1600" smtClean="0"/>
              <a:pPr/>
              <a:t>5</a:t>
            </a:fld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AF964-05D8-4C49-BFBA-B4613A5DE4A5}"/>
              </a:ext>
            </a:extLst>
          </p:cNvPr>
          <p:cNvSpPr/>
          <p:nvPr/>
        </p:nvSpPr>
        <p:spPr>
          <a:xfrm>
            <a:off x="699752" y="6367514"/>
            <a:ext cx="5126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haiSans Neue" panose="02000000000000000000" pitchFamily="2" charset="-34"/>
                <a:cs typeface="ThaiSans Neue" panose="02000000000000000000" pitchFamily="2" charset="-34"/>
              </a:rPr>
              <a:t>I </a:t>
            </a:r>
            <a:r>
              <a:rPr lang="th-TH" dirty="0"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โครงการพัฒนาอำเภอ ตำบล ขับขี่จักรยานยนต์ปลอดภัย ภาคเหนือตอนล่าง </a:t>
            </a:r>
            <a:endParaRPr lang="en-US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A678D9-F254-4B19-8C8D-3B985244E53C}"/>
              </a:ext>
            </a:extLst>
          </p:cNvPr>
          <p:cNvSpPr/>
          <p:nvPr/>
        </p:nvSpPr>
        <p:spPr>
          <a:xfrm rot="2700000">
            <a:off x="11838098" y="64760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ECAE3B-8330-4FF3-BE8E-3769298E709D}"/>
              </a:ext>
            </a:extLst>
          </p:cNvPr>
          <p:cNvSpPr/>
          <p:nvPr/>
        </p:nvSpPr>
        <p:spPr>
          <a:xfrm rot="2700000">
            <a:off x="12138711" y="6361232"/>
            <a:ext cx="345167" cy="34516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7571AA-BA30-4598-9014-9F124FC115B7}"/>
              </a:ext>
            </a:extLst>
          </p:cNvPr>
          <p:cNvSpPr/>
          <p:nvPr/>
        </p:nvSpPr>
        <p:spPr>
          <a:xfrm rot="678058">
            <a:off x="78187" y="6811213"/>
            <a:ext cx="440371" cy="44037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A93901-3511-4B0C-AA33-6262D1CE901A}"/>
              </a:ext>
            </a:extLst>
          </p:cNvPr>
          <p:cNvSpPr/>
          <p:nvPr/>
        </p:nvSpPr>
        <p:spPr>
          <a:xfrm rot="2700000">
            <a:off x="11973425" y="65949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B9ADEF9-C1C4-432E-A5B1-771A74EB2568}"/>
              </a:ext>
            </a:extLst>
          </p:cNvPr>
          <p:cNvSpPr/>
          <p:nvPr/>
        </p:nvSpPr>
        <p:spPr>
          <a:xfrm rot="2700000">
            <a:off x="11969453" y="6354807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C658637-6842-46B7-AD2F-6B5AD26ACF3C}"/>
              </a:ext>
            </a:extLst>
          </p:cNvPr>
          <p:cNvSpPr/>
          <p:nvPr/>
        </p:nvSpPr>
        <p:spPr>
          <a:xfrm rot="2700000">
            <a:off x="11751097" y="643845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8D562D8-C599-4C84-8ACB-F76DCB0E445A}"/>
              </a:ext>
            </a:extLst>
          </p:cNvPr>
          <p:cNvSpPr/>
          <p:nvPr/>
        </p:nvSpPr>
        <p:spPr>
          <a:xfrm rot="2700000">
            <a:off x="12075918" y="627128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9E4776A-CE5D-4028-8939-BA220A99FE62}"/>
              </a:ext>
            </a:extLst>
          </p:cNvPr>
          <p:cNvSpPr/>
          <p:nvPr/>
        </p:nvSpPr>
        <p:spPr>
          <a:xfrm rot="2700000">
            <a:off x="11536087" y="6653227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5A58A7C-67F3-4BF5-89C9-09E0CAE4374F}"/>
              </a:ext>
            </a:extLst>
          </p:cNvPr>
          <p:cNvSpPr/>
          <p:nvPr/>
        </p:nvSpPr>
        <p:spPr>
          <a:xfrm rot="2700000">
            <a:off x="12075917" y="674852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625014-3502-40A3-9A75-2754019DC787}"/>
              </a:ext>
            </a:extLst>
          </p:cNvPr>
          <p:cNvSpPr/>
          <p:nvPr/>
        </p:nvSpPr>
        <p:spPr>
          <a:xfrm rot="2700000">
            <a:off x="12141974" y="6815201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0C5E4E-E4C7-4530-B5AD-7B416BE59DEE}"/>
              </a:ext>
            </a:extLst>
          </p:cNvPr>
          <p:cNvSpPr/>
          <p:nvPr/>
        </p:nvSpPr>
        <p:spPr>
          <a:xfrm rot="2700000">
            <a:off x="12141974" y="668689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7B01FA3-0100-4326-9637-43B1CF0158A7}"/>
              </a:ext>
            </a:extLst>
          </p:cNvPr>
          <p:cNvSpPr/>
          <p:nvPr/>
        </p:nvSpPr>
        <p:spPr>
          <a:xfrm rot="2700000">
            <a:off x="12208031" y="6753574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37F5954-3360-40CA-AAD1-02622680D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8" b="11178"/>
          <a:stretch/>
        </p:blipFill>
        <p:spPr>
          <a:xfrm>
            <a:off x="7494821" y="126130"/>
            <a:ext cx="4604904" cy="2681559"/>
          </a:xfrm>
          <a:prstGeom prst="snip2DiagRect">
            <a:avLst>
              <a:gd name="adj1" fmla="val 42587"/>
              <a:gd name="adj2" fmla="val 0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31DA92-CC86-499F-8B80-2873914B1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5406" y="3047772"/>
            <a:ext cx="4081859" cy="3061395"/>
          </a:xfrm>
          <a:prstGeom prst="snip2DiagRect">
            <a:avLst>
              <a:gd name="adj1" fmla="val 0"/>
              <a:gd name="adj2" fmla="val 45231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45EA156-FD9D-49A0-A57D-AA9FDA85793B}"/>
              </a:ext>
            </a:extLst>
          </p:cNvPr>
          <p:cNvSpPr/>
          <p:nvPr/>
        </p:nvSpPr>
        <p:spPr>
          <a:xfrm>
            <a:off x="1256233" y="220172"/>
            <a:ext cx="6136854" cy="718834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พัฒนา อำเภอ ตาบล ขับขี่จักรยานยนต์ปลอดภัย อำเภอเมืองสุโขทัย </a:t>
            </a:r>
          </a:p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จังหวัดสุโขทัย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40788-0DCB-4773-9657-E21A22631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72" y="497140"/>
            <a:ext cx="711360" cy="720000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E77CCA4-F4D4-460D-85AA-B19B642657DD}"/>
              </a:ext>
            </a:extLst>
          </p:cNvPr>
          <p:cNvSpPr/>
          <p:nvPr/>
        </p:nvSpPr>
        <p:spPr>
          <a:xfrm>
            <a:off x="471769" y="1546059"/>
            <a:ext cx="1257224" cy="432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จังหวัด</a:t>
            </a:r>
            <a:endParaRPr lang="en-US" sz="20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7689DA2-E465-470E-9F22-020686C492A0}"/>
              </a:ext>
            </a:extLst>
          </p:cNvPr>
          <p:cNvSpPr/>
          <p:nvPr/>
        </p:nvSpPr>
        <p:spPr>
          <a:xfrm>
            <a:off x="1992659" y="1555821"/>
            <a:ext cx="7184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rgbClr val="893713"/>
                </a:solidFill>
                <a:latin typeface="ThaiSans Neue" panose="02000000000000000000" pitchFamily="2" charset="-34"/>
                <a:ea typeface="Times New Roman" panose="02020603050405020304" pitchFamily="18" charset="0"/>
                <a:cs typeface="ThaiSans Neue" panose="02000000000000000000" pitchFamily="2" charset="-34"/>
              </a:rPr>
              <a:t>สุโขทัย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F774BED-DEF5-BB4F-F7D4-704CB1729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045" y="3232630"/>
            <a:ext cx="3835383" cy="2876537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0DB506EC-7765-8409-73DB-8860E8BA71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5714" y="3232631"/>
            <a:ext cx="3575412" cy="280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7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FE9EA41-06FA-2AFB-C7AA-F44361A85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ผลการดำเนินโครงการ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CF4FA28-99C7-3D7A-C92C-D4931DBC5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2878"/>
            <a:ext cx="10515600" cy="2004503"/>
          </a:xfrm>
        </p:spPr>
        <p:txBody>
          <a:bodyPr>
            <a:normAutofit/>
          </a:bodyPr>
          <a:lstStyle/>
          <a:p>
            <a:r>
              <a:rPr lang="th-TH" dirty="0"/>
              <a:t>      </a:t>
            </a:r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ขอคืนทุน หลังจากการติดตามประเมินครั้งที่   2         </a:t>
            </a:r>
          </a:p>
          <a:p>
            <a:pPr marL="0" indent="0">
              <a:buNone/>
            </a:pPr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          เนื่องจากผู้รับทุนย้ายออกนอกพื้นที่ ไม่สามารถหาผู้รับทุนต่อจากคนเดิมได้ </a:t>
            </a:r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541A382-59A9-3453-799E-9A2FF1E3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888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031DA92-CC86-499F-8B80-2873914B1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783" y="3364975"/>
            <a:ext cx="3641121" cy="2730841"/>
          </a:xfrm>
          <a:prstGeom prst="snip2DiagRect">
            <a:avLst>
              <a:gd name="adj1" fmla="val 33080"/>
              <a:gd name="adj2" fmla="val 0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F5FE6-E677-4C50-9E7F-FA1A2135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0896" y="6330370"/>
            <a:ext cx="2743200" cy="365125"/>
          </a:xfrm>
        </p:spPr>
        <p:txBody>
          <a:bodyPr/>
          <a:lstStyle/>
          <a:p>
            <a:fld id="{2DD44919-0B7A-4C65-84BE-BF68D95D996A}" type="slidenum">
              <a:rPr lang="en-US" sz="1600" smtClean="0"/>
              <a:pPr/>
              <a:t>7</a:t>
            </a:fld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AF964-05D8-4C49-BFBA-B4613A5DE4A5}"/>
              </a:ext>
            </a:extLst>
          </p:cNvPr>
          <p:cNvSpPr/>
          <p:nvPr/>
        </p:nvSpPr>
        <p:spPr>
          <a:xfrm>
            <a:off x="699752" y="6367514"/>
            <a:ext cx="5126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I </a:t>
            </a:r>
            <a:r>
              <a:rPr lang="th-TH" dirty="0"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โครงการพัฒนาอำเภอ ตำบล ขับขี่จักรยานยนต์ปลอดภัย ภาคเหนือตอนล่าง </a:t>
            </a:r>
            <a:endParaRPr lang="en-US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A678D9-F254-4B19-8C8D-3B985244E53C}"/>
              </a:ext>
            </a:extLst>
          </p:cNvPr>
          <p:cNvSpPr/>
          <p:nvPr/>
        </p:nvSpPr>
        <p:spPr>
          <a:xfrm rot="2700000">
            <a:off x="11838098" y="64760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ECAE3B-8330-4FF3-BE8E-3769298E709D}"/>
              </a:ext>
            </a:extLst>
          </p:cNvPr>
          <p:cNvSpPr/>
          <p:nvPr/>
        </p:nvSpPr>
        <p:spPr>
          <a:xfrm rot="2700000">
            <a:off x="12138711" y="6361232"/>
            <a:ext cx="345167" cy="34516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7571AA-BA30-4598-9014-9F124FC115B7}"/>
              </a:ext>
            </a:extLst>
          </p:cNvPr>
          <p:cNvSpPr/>
          <p:nvPr/>
        </p:nvSpPr>
        <p:spPr>
          <a:xfrm rot="678058">
            <a:off x="78187" y="6811213"/>
            <a:ext cx="440371" cy="44037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A93901-3511-4B0C-AA33-6262D1CE901A}"/>
              </a:ext>
            </a:extLst>
          </p:cNvPr>
          <p:cNvSpPr/>
          <p:nvPr/>
        </p:nvSpPr>
        <p:spPr>
          <a:xfrm rot="2700000">
            <a:off x="11973425" y="65949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B9ADEF9-C1C4-432E-A5B1-771A74EB2568}"/>
              </a:ext>
            </a:extLst>
          </p:cNvPr>
          <p:cNvSpPr/>
          <p:nvPr/>
        </p:nvSpPr>
        <p:spPr>
          <a:xfrm rot="2700000">
            <a:off x="11969453" y="6354807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C658637-6842-46B7-AD2F-6B5AD26ACF3C}"/>
              </a:ext>
            </a:extLst>
          </p:cNvPr>
          <p:cNvSpPr/>
          <p:nvPr/>
        </p:nvSpPr>
        <p:spPr>
          <a:xfrm rot="2700000">
            <a:off x="11751097" y="643845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8D562D8-C599-4C84-8ACB-F76DCB0E445A}"/>
              </a:ext>
            </a:extLst>
          </p:cNvPr>
          <p:cNvSpPr/>
          <p:nvPr/>
        </p:nvSpPr>
        <p:spPr>
          <a:xfrm rot="2700000">
            <a:off x="12075918" y="627128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9E4776A-CE5D-4028-8939-BA220A99FE62}"/>
              </a:ext>
            </a:extLst>
          </p:cNvPr>
          <p:cNvSpPr/>
          <p:nvPr/>
        </p:nvSpPr>
        <p:spPr>
          <a:xfrm rot="2700000">
            <a:off x="11536087" y="6653227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5A58A7C-67F3-4BF5-89C9-09E0CAE4374F}"/>
              </a:ext>
            </a:extLst>
          </p:cNvPr>
          <p:cNvSpPr/>
          <p:nvPr/>
        </p:nvSpPr>
        <p:spPr>
          <a:xfrm rot="2700000">
            <a:off x="12075917" y="674852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625014-3502-40A3-9A75-2754019DC787}"/>
              </a:ext>
            </a:extLst>
          </p:cNvPr>
          <p:cNvSpPr/>
          <p:nvPr/>
        </p:nvSpPr>
        <p:spPr>
          <a:xfrm rot="2700000">
            <a:off x="12141974" y="6815201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0C5E4E-E4C7-4530-B5AD-7B416BE59DEE}"/>
              </a:ext>
            </a:extLst>
          </p:cNvPr>
          <p:cNvSpPr/>
          <p:nvPr/>
        </p:nvSpPr>
        <p:spPr>
          <a:xfrm rot="2700000">
            <a:off x="12141974" y="668689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7B01FA3-0100-4326-9637-43B1CF0158A7}"/>
              </a:ext>
            </a:extLst>
          </p:cNvPr>
          <p:cNvSpPr/>
          <p:nvPr/>
        </p:nvSpPr>
        <p:spPr>
          <a:xfrm rot="2700000">
            <a:off x="12208031" y="6753574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37F5954-3360-40CA-AAD1-02622680D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9" b="8879"/>
          <a:stretch/>
        </p:blipFill>
        <p:spPr>
          <a:xfrm>
            <a:off x="154958" y="139098"/>
            <a:ext cx="4930122" cy="3040956"/>
          </a:xfrm>
          <a:prstGeom prst="snip2DiagRect">
            <a:avLst>
              <a:gd name="adj1" fmla="val 0"/>
              <a:gd name="adj2" fmla="val 40447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45EA156-FD9D-49A0-A57D-AA9FDA85793B}"/>
              </a:ext>
            </a:extLst>
          </p:cNvPr>
          <p:cNvSpPr/>
          <p:nvPr/>
        </p:nvSpPr>
        <p:spPr>
          <a:xfrm>
            <a:off x="5930116" y="472696"/>
            <a:ext cx="5965794" cy="644338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พัฒนา อำเภอ ตำบล ขับขี่รถจักรยานยนต์ปลอดภัย </a:t>
            </a:r>
          </a:p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อำเภอพรหมพิราม จังหวัดพิษณุโลก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6B662FA-22A8-491B-8731-4BEAF5B2204F}"/>
              </a:ext>
            </a:extLst>
          </p:cNvPr>
          <p:cNvSpPr/>
          <p:nvPr/>
        </p:nvSpPr>
        <p:spPr>
          <a:xfrm>
            <a:off x="5610937" y="1486009"/>
            <a:ext cx="1257224" cy="432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จังหวัด</a:t>
            </a:r>
            <a:endParaRPr lang="en-US" sz="20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B124FA-53B6-43BB-A5A9-0CBF3E332256}"/>
              </a:ext>
            </a:extLst>
          </p:cNvPr>
          <p:cNvSpPr/>
          <p:nvPr/>
        </p:nvSpPr>
        <p:spPr>
          <a:xfrm>
            <a:off x="7131827" y="1495771"/>
            <a:ext cx="9834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i="0" u="none" strike="noStrike" baseline="0" dirty="0">
                <a:solidFill>
                  <a:srgbClr val="883712"/>
                </a:solidFill>
                <a:cs typeface="ThaiSans Neue" panose="02000000000000000000"/>
              </a:rPr>
              <a:t>พิษณุโลก</a:t>
            </a:r>
            <a:endParaRPr lang="en-US" sz="2400" b="1" dirty="0">
              <a:solidFill>
                <a:srgbClr val="893713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CF12539-E5F9-4AAC-93E1-EB6B8E8E8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734" y="397034"/>
            <a:ext cx="786824" cy="79799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9F8422C-AE0F-D40C-290D-14BD01802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964" y="3803659"/>
            <a:ext cx="3030220" cy="2272665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BE5934D-B67C-DF5D-88D8-0BA2680807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2235" y="2065407"/>
            <a:ext cx="3938725" cy="295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29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FAF1708-6D20-0CB6-3157-D498AFFB9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ผลการดำเนินโครงการ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60FEE9F-62D3-6D00-E076-72FCD2E1A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3744"/>
            <a:ext cx="10515600" cy="4693220"/>
          </a:xfrm>
        </p:spPr>
        <p:txBody>
          <a:bodyPr>
            <a:normAutofit lnSpcReduction="10000"/>
          </a:bodyPr>
          <a:lstStyle/>
          <a:p>
            <a:r>
              <a:rPr lang="th-TH" dirty="0"/>
              <a:t>ในปี 2566 จำนวนการเกิดอุบัติเหตุลดลง </a:t>
            </a:r>
            <a:r>
              <a:rPr lang="th-TH" dirty="0">
                <a:solidFill>
                  <a:srgbClr val="FF0000"/>
                </a:solidFill>
              </a:rPr>
              <a:t>จำนวนผู้บาดเจ็บจากการเกิดอุบัติเหตุลดลง แต่จำนวนผู้เสียชีวิตจากอุบัติเหตุจราจรเพิ่มขึ้น</a:t>
            </a:r>
          </a:p>
          <a:p>
            <a:r>
              <a:rPr lang="th-TH" dirty="0"/>
              <a:t>เกิดการรวมกลุ่ม/คณะทำงาน</a:t>
            </a:r>
            <a:r>
              <a:rPr lang="th-TH" dirty="0">
                <a:solidFill>
                  <a:srgbClr val="FF0000"/>
                </a:solidFill>
              </a:rPr>
              <a:t>ขับเคลื่อนงานโครงการในระดับตำบล</a:t>
            </a:r>
            <a:r>
              <a:rPr lang="th-TH" dirty="0"/>
              <a:t>โดยมีโครงสร้าง บทบาทภารกิจ แผนงานร่วมกัน และการติดตามแผนงานโครงการของ </a:t>
            </a:r>
            <a:r>
              <a:rPr lang="th-TH" dirty="0" err="1">
                <a:solidFill>
                  <a:srgbClr val="FF0000"/>
                </a:solidFill>
              </a:rPr>
              <a:t>ศป</a:t>
            </a:r>
            <a:r>
              <a:rPr lang="th-TH" dirty="0">
                <a:solidFill>
                  <a:srgbClr val="FF0000"/>
                </a:solidFill>
              </a:rPr>
              <a:t>ถ.อปท.ทั้ง 14 อปท. โดยมีการติดต่อประสานงานกันอย่างต่อเนื่องทั้งเป็นทางการ ไม่เป็นทางการ/ไลน์กลุ่ม </a:t>
            </a:r>
          </a:p>
          <a:p>
            <a:r>
              <a:rPr lang="th-TH" dirty="0"/>
              <a:t>2. </a:t>
            </a:r>
            <a:r>
              <a:rPr lang="th-TH" dirty="0" err="1"/>
              <a:t>ศป</a:t>
            </a:r>
            <a:r>
              <a:rPr lang="th-TH" dirty="0"/>
              <a:t>ถ.อปท. นำนโยบาย “ตำบลขับขี่ปลอดภัย” มาขับเคลื่อนงานภายใต้โครงการฯ ภายใต้กลไกคณะกรรมการ พชอ.และพชต.ของแต่ละตำบล โดยดำเนินการ </a:t>
            </a:r>
            <a:r>
              <a:rPr lang="th-TH" dirty="0">
                <a:solidFill>
                  <a:srgbClr val="FF0000"/>
                </a:solidFill>
              </a:rPr>
              <a:t>สำรวจจุดเสี่ยง  จัดทำประชาคม  กำหนดประเด็นในการป้องกันและลดอุบัติเหตุทางถนน</a:t>
            </a:r>
            <a:r>
              <a:rPr lang="th-TH" dirty="0"/>
              <a:t>ในกลุ่มผู้ขับขี่จักรยานยนต์เป็นประเด็นร่วมทุกพื้นที่จัดทำ</a:t>
            </a:r>
            <a:r>
              <a:rPr lang="th-TH" dirty="0">
                <a:solidFill>
                  <a:srgbClr val="FF0000"/>
                </a:solidFill>
              </a:rPr>
              <a:t>แผนปฏิบัติการ (</a:t>
            </a:r>
            <a:r>
              <a:rPr lang="en-US" dirty="0">
                <a:solidFill>
                  <a:srgbClr val="FF0000"/>
                </a:solidFill>
              </a:rPr>
              <a:t>Action Plan)/</a:t>
            </a:r>
            <a:r>
              <a:rPr lang="th-TH" dirty="0"/>
              <a:t>แนวทางในการดำเนินงาน ให้สอดคล้องกับสภาพปัญหาและบริบทของพื้นที่</a:t>
            </a:r>
            <a:r>
              <a:rPr lang="th-TH" dirty="0">
                <a:solidFill>
                  <a:srgbClr val="FF0000"/>
                </a:solidFill>
              </a:rPr>
              <a:t>ออกคำสั่งแต่งตั้งผู้รับผิดชอบ</a:t>
            </a:r>
            <a:r>
              <a:rPr lang="th-TH" dirty="0"/>
              <a:t>ในการดำเนินการด้านต่าง ๆ และกำหนดบทบาทหน้าที่ เจ้าหน้าที่ปฏิบัติงานที่ชัดเจน  จัดประชุมเพื่อ</a:t>
            </a:r>
            <a:r>
              <a:rPr lang="th-TH" dirty="0">
                <a:solidFill>
                  <a:srgbClr val="FF0000"/>
                </a:solidFill>
              </a:rPr>
              <a:t>สร้างความรู้ความเข้าใจแก่ผู้ปฏิบัติงานทุกระดับ </a:t>
            </a:r>
            <a:r>
              <a:rPr lang="th-TH" dirty="0"/>
              <a:t>เป็นไปในทิศทางเดียวกันประชาสัมพันธ์ </a:t>
            </a:r>
            <a:r>
              <a:rPr lang="th-TH" dirty="0">
                <a:solidFill>
                  <a:srgbClr val="FF0000"/>
                </a:solidFill>
              </a:rPr>
              <a:t>สร้างการรับรู้ ความเข้าใจของประชาชนชนในพื้นที่ </a:t>
            </a:r>
            <a:r>
              <a:rPr lang="th-TH" dirty="0"/>
              <a:t>ก่อนเริ่มดำเนินการผ่านสื่อทุกช่องทาง </a:t>
            </a:r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D820C92-FE4A-28E9-E8AB-EE52810C6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244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031DA92-CC86-499F-8B80-2873914B1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03" y="3156277"/>
            <a:ext cx="4140200" cy="3105149"/>
          </a:xfrm>
          <a:prstGeom prst="snip2DiagRect">
            <a:avLst>
              <a:gd name="adj1" fmla="val 33080"/>
              <a:gd name="adj2" fmla="val 0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F5FE6-E677-4C50-9E7F-FA1A2135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0896" y="6330370"/>
            <a:ext cx="2743200" cy="365125"/>
          </a:xfrm>
        </p:spPr>
        <p:txBody>
          <a:bodyPr/>
          <a:lstStyle/>
          <a:p>
            <a:fld id="{2DD44919-0B7A-4C65-84BE-BF68D95D996A}" type="slidenum">
              <a:rPr lang="en-US" sz="1600" smtClean="0"/>
              <a:pPr/>
              <a:t>9</a:t>
            </a:fld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AF964-05D8-4C49-BFBA-B4613A5DE4A5}"/>
              </a:ext>
            </a:extLst>
          </p:cNvPr>
          <p:cNvSpPr/>
          <p:nvPr/>
        </p:nvSpPr>
        <p:spPr>
          <a:xfrm>
            <a:off x="699752" y="6367514"/>
            <a:ext cx="6529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I </a:t>
            </a:r>
            <a:r>
              <a:rPr lang="th-TH" dirty="0">
                <a:solidFill>
                  <a:schemeClr val="bg1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รายงานความก้าวหน้าโครงการพัฒนาอำเภอ ตำบล ขับขี่จักรยานยนต์ปลอดภัย ภาคเหนือตอนล่าง </a:t>
            </a:r>
            <a:endParaRPr lang="en-US" dirty="0">
              <a:solidFill>
                <a:schemeClr val="bg1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A678D9-F254-4B19-8C8D-3B985244E53C}"/>
              </a:ext>
            </a:extLst>
          </p:cNvPr>
          <p:cNvSpPr/>
          <p:nvPr/>
        </p:nvSpPr>
        <p:spPr>
          <a:xfrm rot="2700000">
            <a:off x="11838098" y="64760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ECAE3B-8330-4FF3-BE8E-3769298E709D}"/>
              </a:ext>
            </a:extLst>
          </p:cNvPr>
          <p:cNvSpPr/>
          <p:nvPr/>
        </p:nvSpPr>
        <p:spPr>
          <a:xfrm rot="2700000">
            <a:off x="12138711" y="6361232"/>
            <a:ext cx="345167" cy="34516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7571AA-BA30-4598-9014-9F124FC115B7}"/>
              </a:ext>
            </a:extLst>
          </p:cNvPr>
          <p:cNvSpPr/>
          <p:nvPr/>
        </p:nvSpPr>
        <p:spPr>
          <a:xfrm rot="678058">
            <a:off x="78187" y="6811213"/>
            <a:ext cx="440371" cy="44037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A93901-3511-4B0C-AA33-6262D1CE901A}"/>
              </a:ext>
            </a:extLst>
          </p:cNvPr>
          <p:cNvSpPr/>
          <p:nvPr/>
        </p:nvSpPr>
        <p:spPr>
          <a:xfrm rot="2700000">
            <a:off x="11973425" y="65949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B9ADEF9-C1C4-432E-A5B1-771A74EB2568}"/>
              </a:ext>
            </a:extLst>
          </p:cNvPr>
          <p:cNvSpPr/>
          <p:nvPr/>
        </p:nvSpPr>
        <p:spPr>
          <a:xfrm rot="2700000">
            <a:off x="11969453" y="6354807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C658637-6842-46B7-AD2F-6B5AD26ACF3C}"/>
              </a:ext>
            </a:extLst>
          </p:cNvPr>
          <p:cNvSpPr/>
          <p:nvPr/>
        </p:nvSpPr>
        <p:spPr>
          <a:xfrm rot="2700000">
            <a:off x="11751097" y="643845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8D562D8-C599-4C84-8ACB-F76DCB0E445A}"/>
              </a:ext>
            </a:extLst>
          </p:cNvPr>
          <p:cNvSpPr/>
          <p:nvPr/>
        </p:nvSpPr>
        <p:spPr>
          <a:xfrm rot="2700000">
            <a:off x="12075918" y="627128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9E4776A-CE5D-4028-8939-BA220A99FE62}"/>
              </a:ext>
            </a:extLst>
          </p:cNvPr>
          <p:cNvSpPr/>
          <p:nvPr/>
        </p:nvSpPr>
        <p:spPr>
          <a:xfrm rot="2700000">
            <a:off x="11536087" y="6653227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5A58A7C-67F3-4BF5-89C9-09E0CAE4374F}"/>
              </a:ext>
            </a:extLst>
          </p:cNvPr>
          <p:cNvSpPr/>
          <p:nvPr/>
        </p:nvSpPr>
        <p:spPr>
          <a:xfrm rot="2700000">
            <a:off x="12075917" y="674852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625014-3502-40A3-9A75-2754019DC787}"/>
              </a:ext>
            </a:extLst>
          </p:cNvPr>
          <p:cNvSpPr/>
          <p:nvPr/>
        </p:nvSpPr>
        <p:spPr>
          <a:xfrm rot="2700000">
            <a:off x="12141974" y="6815201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0C5E4E-E4C7-4530-B5AD-7B416BE59DEE}"/>
              </a:ext>
            </a:extLst>
          </p:cNvPr>
          <p:cNvSpPr/>
          <p:nvPr/>
        </p:nvSpPr>
        <p:spPr>
          <a:xfrm rot="2700000">
            <a:off x="12141974" y="668689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7B01FA3-0100-4326-9637-43B1CF0158A7}"/>
              </a:ext>
            </a:extLst>
          </p:cNvPr>
          <p:cNvSpPr/>
          <p:nvPr/>
        </p:nvSpPr>
        <p:spPr>
          <a:xfrm rot="2700000">
            <a:off x="12208031" y="6753574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37F5954-3360-40CA-AAD1-02622680D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8" b="14128"/>
          <a:stretch/>
        </p:blipFill>
        <p:spPr>
          <a:xfrm>
            <a:off x="39307" y="257936"/>
            <a:ext cx="4159496" cy="2579254"/>
          </a:xfrm>
          <a:prstGeom prst="snip2DiagRect">
            <a:avLst>
              <a:gd name="adj1" fmla="val 0"/>
              <a:gd name="adj2" fmla="val 40447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45EA156-FD9D-49A0-A57D-AA9FDA85793B}"/>
              </a:ext>
            </a:extLst>
          </p:cNvPr>
          <p:cNvSpPr/>
          <p:nvPr/>
        </p:nvSpPr>
        <p:spPr>
          <a:xfrm>
            <a:off x="6017443" y="506750"/>
            <a:ext cx="6009822" cy="614239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พัฒนา อำเภอ ตำบล ขับขี่รถจักรยานยนต์ปลอดภัยอำเภอหนองไผ่ </a:t>
            </a:r>
          </a:p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จังหวัดเพชรบูรณ์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6B662FA-22A8-491B-8731-4BEAF5B2204F}"/>
              </a:ext>
            </a:extLst>
          </p:cNvPr>
          <p:cNvSpPr/>
          <p:nvPr/>
        </p:nvSpPr>
        <p:spPr>
          <a:xfrm>
            <a:off x="5610937" y="1486009"/>
            <a:ext cx="1257224" cy="432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จังหวัด</a:t>
            </a:r>
            <a:endParaRPr lang="en-US" sz="20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B124FA-53B6-43BB-A5A9-0CBF3E332256}"/>
              </a:ext>
            </a:extLst>
          </p:cNvPr>
          <p:cNvSpPr/>
          <p:nvPr/>
        </p:nvSpPr>
        <p:spPr>
          <a:xfrm>
            <a:off x="7137401" y="1486009"/>
            <a:ext cx="9669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i="0" u="none" strike="noStrike" baseline="0" dirty="0">
                <a:solidFill>
                  <a:srgbClr val="883712"/>
                </a:solidFill>
                <a:cs typeface="ThaiSans Neue" panose="02000000000000000000"/>
              </a:rPr>
              <a:t>เพชรบูรณ์</a:t>
            </a:r>
            <a:endParaRPr lang="en-US" sz="2400" b="1" dirty="0">
              <a:solidFill>
                <a:srgbClr val="893713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CEA8A0A-2B7E-48D9-BF09-B4100CEB5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270" y="363831"/>
            <a:ext cx="839983" cy="84166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B92A225-BB17-6030-D4F2-EB1D349C9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819" y="2996975"/>
            <a:ext cx="4178446" cy="3133834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CD31CD21-7D11-C430-D837-BBFDC929A1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6341" y="3527900"/>
            <a:ext cx="3401106" cy="255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64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2426</TotalTime>
  <Words>2106</Words>
  <Application>Microsoft Office PowerPoint</Application>
  <PresentationFormat>Widescreen</PresentationFormat>
  <Paragraphs>156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Angsana New</vt:lpstr>
      <vt:lpstr>Arial</vt:lpstr>
      <vt:lpstr>Calibri</vt:lpstr>
      <vt:lpstr>TH SarabunPSK</vt:lpstr>
      <vt:lpstr>ThaiSans Neue</vt:lpstr>
      <vt:lpstr>Times New Roman</vt:lpstr>
      <vt:lpstr>Office Theme</vt:lpstr>
      <vt:lpstr>รายงานความก้าวหน้าโครงการ พัฒนาอำเภอ ตำบล ขับขี่จักรยานยนต์ปลอดภัย ภาคเหนือตอนล่าง </vt:lpstr>
      <vt:lpstr>PowerPoint Presentation</vt:lpstr>
      <vt:lpstr>PowerPoint Presentation</vt:lpstr>
      <vt:lpstr>ผลการดำเนินโครงการ</vt:lpstr>
      <vt:lpstr>PowerPoint Presentation</vt:lpstr>
      <vt:lpstr>ผลการดำเนินโครงการ</vt:lpstr>
      <vt:lpstr>PowerPoint Presentation</vt:lpstr>
      <vt:lpstr>ผลการดำเนินโครงการ</vt:lpstr>
      <vt:lpstr>PowerPoint Presentation</vt:lpstr>
      <vt:lpstr>ผลการดำเนินโครงการ</vt:lpstr>
      <vt:lpstr>PowerPoint Presentation</vt:lpstr>
      <vt:lpstr>ผลการดำเนินโครงการ</vt:lpstr>
      <vt:lpstr>PowerPoint Presentation</vt:lpstr>
      <vt:lpstr>รายงานผลการดำเนินโครงการ</vt:lpstr>
      <vt:lpstr>PowerPoint Presentation</vt:lpstr>
      <vt:lpstr>รายงานผลดำเนินโครงการ</vt:lpstr>
      <vt:lpstr>PowerPoint Presentation</vt:lpstr>
      <vt:lpstr>รายงานผลการดำเนินโครงการ</vt:lpstr>
      <vt:lpstr>PowerPoint Presentation</vt:lpstr>
      <vt:lpstr>1. ด้านการจัดเก็บ วิเคราะห์ และใช้ข้อมูลสารสนเทศ</vt:lpstr>
      <vt:lpstr>2.การสวมหมวกนิรภัยของกลุ่มเป้าหมาย</vt:lpstr>
      <vt:lpstr>3. มีการสร้างพัฒนา และเชื่อมโยงเครือข่าย</vt:lpstr>
      <vt:lpstr>4. ระบบกลไก ศปถ. พชอ. ระดับอำเภอ</vt:lpstr>
      <vt:lpstr>5. การสร้างทางเลือกใหม่ในการแก้ไขปัญหา</vt:lpstr>
      <vt:lpstr>6. การพัฒนาศักยภาพคนทำงาน</vt:lpstr>
      <vt:lpstr>7. การใช้เทคโนโลยี สื่อสร้างสรรค์ เพื่อการสื่อสารสาธารณะ</vt:lpstr>
      <vt:lpstr>8. ความต่อเนื่องและความยั่งยืนของโครงการ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MJU6001125314</dc:creator>
  <cp:lastModifiedBy>Kangsadan Kanokhong</cp:lastModifiedBy>
  <cp:revision>176</cp:revision>
  <cp:lastPrinted>2023-05-17T08:50:32Z</cp:lastPrinted>
  <dcterms:created xsi:type="dcterms:W3CDTF">2022-08-23T08:32:43Z</dcterms:created>
  <dcterms:modified xsi:type="dcterms:W3CDTF">2023-05-17T09:04:55Z</dcterms:modified>
</cp:coreProperties>
</file>